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3" r:id="rId3"/>
    <p:sldMasterId id="2147485022" r:id="rId4"/>
  </p:sldMasterIdLst>
  <p:notesMasterIdLst>
    <p:notesMasterId r:id="rId63"/>
  </p:notesMasterIdLst>
  <p:handoutMasterIdLst>
    <p:handoutMasterId r:id="rId64"/>
  </p:handoutMasterIdLst>
  <p:sldIdLst>
    <p:sldId id="379" r:id="rId5"/>
    <p:sldId id="370" r:id="rId6"/>
    <p:sldId id="372" r:id="rId7"/>
    <p:sldId id="409" r:id="rId8"/>
    <p:sldId id="410" r:id="rId9"/>
    <p:sldId id="431" r:id="rId10"/>
    <p:sldId id="432" r:id="rId11"/>
    <p:sldId id="440" r:id="rId12"/>
    <p:sldId id="411" r:id="rId13"/>
    <p:sldId id="412" r:id="rId14"/>
    <p:sldId id="413" r:id="rId15"/>
    <p:sldId id="414" r:id="rId16"/>
    <p:sldId id="415" r:id="rId17"/>
    <p:sldId id="416" r:id="rId18"/>
    <p:sldId id="441" r:id="rId19"/>
    <p:sldId id="417" r:id="rId20"/>
    <p:sldId id="418" r:id="rId21"/>
    <p:sldId id="331" r:id="rId22"/>
    <p:sldId id="426" r:id="rId23"/>
    <p:sldId id="427" r:id="rId24"/>
    <p:sldId id="342" r:id="rId25"/>
    <p:sldId id="343" r:id="rId26"/>
    <p:sldId id="329" r:id="rId27"/>
    <p:sldId id="428" r:id="rId28"/>
    <p:sldId id="429" r:id="rId29"/>
    <p:sldId id="433" r:id="rId30"/>
    <p:sldId id="442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4" r:id="rId41"/>
    <p:sldId id="305" r:id="rId42"/>
    <p:sldId id="306" r:id="rId43"/>
    <p:sldId id="307" r:id="rId44"/>
    <p:sldId id="434" r:id="rId45"/>
    <p:sldId id="435" r:id="rId46"/>
    <p:sldId id="436" r:id="rId47"/>
    <p:sldId id="437" r:id="rId48"/>
    <p:sldId id="438" r:id="rId49"/>
    <p:sldId id="345" r:id="rId50"/>
    <p:sldId id="346" r:id="rId51"/>
    <p:sldId id="353" r:id="rId52"/>
    <p:sldId id="348" r:id="rId53"/>
    <p:sldId id="347" r:id="rId54"/>
    <p:sldId id="354" r:id="rId55"/>
    <p:sldId id="349" r:id="rId56"/>
    <p:sldId id="351" r:id="rId57"/>
    <p:sldId id="324" r:id="rId58"/>
    <p:sldId id="439" r:id="rId59"/>
    <p:sldId id="376" r:id="rId60"/>
    <p:sldId id="408" r:id="rId61"/>
    <p:sldId id="407" r:id="rId62"/>
  </p:sldIdLst>
  <p:sldSz cx="12192000" cy="6858000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dolf Teschemacher" initials="RT" lastIdx="1" clrIdx="0">
    <p:extLst>
      <p:ext uri="{19B8F6BF-5375-455C-9EA6-DF929625EA0E}">
        <p15:presenceInfo xmlns:p15="http://schemas.microsoft.com/office/powerpoint/2012/main" userId="S::Teschemacher@bardehle.de::09df2de8-46c6-4e45-a15b-b0f96d5f57a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CFCFC"/>
    <a:srgbClr val="FDFCFC"/>
    <a:srgbClr val="FDFDFC"/>
    <a:srgbClr val="FDFDFD"/>
    <a:srgbClr val="FEFDFD"/>
    <a:srgbClr val="FEFEFD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08" autoAdjust="0"/>
    <p:restoredTop sz="90006" autoAdjust="0"/>
  </p:normalViewPr>
  <p:slideViewPr>
    <p:cSldViewPr snapToGrid="0" showGuides="1">
      <p:cViewPr varScale="1">
        <p:scale>
          <a:sx n="117" d="100"/>
          <a:sy n="117" d="100"/>
        </p:scale>
        <p:origin x="12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commentAuthors" Target="commentAuthor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D30A0AE0-93F6-4C56-91E7-5904869946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B4F712C-BBA3-4941-89E8-A9940E96E86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A3ECECF-C5D0-44D2-BE0A-E70D25CABE16}" type="datetimeFigureOut">
              <a:rPr lang="de-DE"/>
              <a:pPr>
                <a:defRPr/>
              </a:pPr>
              <a:t>28.04.2021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846A8AF-9FF7-416E-B633-00B55924E0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7267FE0-1BFA-4DAF-BF02-CC11ADC6DC0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879B39D-C047-47C8-89CA-3E4FE567542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88032FE8-B777-478F-8893-74E9613C90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FD8B40C-55C2-42DF-98DB-2EE03B75F6D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8B89378-BB6F-4C14-9EC6-1D927C271230}" type="datetimeFigureOut">
              <a:rPr lang="de-DE"/>
              <a:pPr>
                <a:defRPr/>
              </a:pPr>
              <a:t>28.04.2021</a:t>
            </a:fld>
            <a:endParaRPr lang="de-DE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B76F532D-4BD1-42F7-A79C-5B09F134A5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4FF54BE3-D0D6-40F3-A6EC-A384431AD1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6182E87-F004-4CCB-9C6F-546444A37AA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C79938A-1A8F-41F8-8A5A-93473840B3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8C5ADE3-85B0-4750-B5D3-1ED8B6E8582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s://www.instagram.com/bardehleip/" TargetMode="External"/><Relationship Id="rId3" Type="http://schemas.openxmlformats.org/officeDocument/2006/relationships/hyperlink" Target="https://www.linkedin.com/company/bardehle-pagenberg" TargetMode="External"/><Relationship Id="rId7" Type="http://schemas.openxmlformats.org/officeDocument/2006/relationships/hyperlink" Target="https://twitter.com/bardehleIP" TargetMode="External"/><Relationship Id="rId12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s://www.facebook.com/bardehleIP/" TargetMode="External"/><Relationship Id="rId5" Type="http://schemas.openxmlformats.org/officeDocument/2006/relationships/hyperlink" Target="https://www.xing.com/companies/bardehlepagenbergpartnerschaftmbb" TargetMode="External"/><Relationship Id="rId1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hyperlink" Target="http://www.youtube.com/c/BardehlePagenbergIP" TargetMode="External"/><Relationship Id="rId1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D7D36B71-A84C-496C-9000-C2868278BA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0" t="50000" r="22096" b="6918"/>
          <a:stretch/>
        </p:blipFill>
        <p:spPr>
          <a:xfrm>
            <a:off x="11119528" y="2490721"/>
            <a:ext cx="902194" cy="957329"/>
          </a:xfrm>
          <a:prstGeom prst="rect">
            <a:avLst/>
          </a:prstGeom>
        </p:spPr>
      </p:pic>
      <p:sp>
        <p:nvSpPr>
          <p:cNvPr id="5" name="Rectangle 10">
            <a:extLst>
              <a:ext uri="{FF2B5EF4-FFF2-40B4-BE49-F238E27FC236}">
                <a16:creationId xmlns:a16="http://schemas.microsoft.com/office/drawing/2014/main" id="{21984E8F-55B5-43CD-8908-A6D7DA463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72938" y="455613"/>
            <a:ext cx="119062" cy="2063750"/>
          </a:xfrm>
          <a:prstGeom prst="rect">
            <a:avLst/>
          </a:prstGeom>
          <a:solidFill>
            <a:srgbClr val="A5A59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>
              <a:ea typeface="ヒラギノ角ゴ Pro W3"/>
              <a:cs typeface="ヒラギノ角ゴ Pro W3"/>
            </a:endParaRPr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12"/>
          </p:nvPr>
        </p:nvSpPr>
        <p:spPr>
          <a:xfrm>
            <a:off x="539749" y="4790486"/>
            <a:ext cx="9640800" cy="155894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/>
            </a:lvl1pPr>
            <a:lvl2pPr marL="0" indent="0">
              <a:buNone/>
              <a:defRPr sz="1400"/>
            </a:lvl2pPr>
          </a:lstStyle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539749" y="2411877"/>
            <a:ext cx="9640800" cy="2268501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0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AEFBB17A-15CE-45BA-B786-F9CCB0FE306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AF20E-EB10-490A-84BB-15C92EF96027}" type="datetime1">
              <a:rPr lang="de-DE" altLang="de-DE"/>
              <a:pPr>
                <a:defRPr/>
              </a:pPr>
              <a:t>28.04.2021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72802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590" userDrawn="1">
          <p15:clr>
            <a:srgbClr val="FBAE40"/>
          </p15:clr>
        </p15:guide>
        <p15:guide id="2" pos="70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ing slide Mün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DB851AAE-C24B-4CA1-ADC3-06627A9EF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03213"/>
            <a:ext cx="910272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CONTACT US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17"/>
          </p:nvPr>
        </p:nvSpPr>
        <p:spPr>
          <a:xfrm>
            <a:off x="7249364" y="2519363"/>
            <a:ext cx="1866670" cy="18669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8" name="Bildplatzhalter 13"/>
          <p:cNvSpPr>
            <a:spLocks noGrp="1"/>
          </p:cNvSpPr>
          <p:nvPr>
            <p:ph type="pic" sz="quarter" idx="18"/>
          </p:nvPr>
        </p:nvSpPr>
        <p:spPr>
          <a:xfrm>
            <a:off x="4390663" y="2519363"/>
            <a:ext cx="1866669" cy="18669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9" name="Bildplatzhalter 13"/>
          <p:cNvSpPr>
            <a:spLocks noGrp="1"/>
          </p:cNvSpPr>
          <p:nvPr>
            <p:ph type="pic" sz="quarter" idx="19"/>
          </p:nvPr>
        </p:nvSpPr>
        <p:spPr>
          <a:xfrm>
            <a:off x="1531962" y="2519363"/>
            <a:ext cx="1866669" cy="18669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23"/>
          </p:nvPr>
        </p:nvSpPr>
        <p:spPr>
          <a:xfrm>
            <a:off x="539750" y="1376737"/>
            <a:ext cx="2957163" cy="1053860"/>
          </a:xfrm>
          <a:prstGeom prst="rect">
            <a:avLst/>
          </a:prstGeom>
        </p:spPr>
        <p:txBody>
          <a:bodyPr anchor="b"/>
          <a:lstStyle>
            <a:lvl1pPr marL="0" marR="0" indent="0" algn="r" defTabSz="914400" rtl="0" eaLnBrk="0" fontAlgn="base" latinLnBrk="0" hangingPunct="0">
              <a:lnSpc>
                <a:spcPct val="7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/>
            </a:lvl1pPr>
            <a:lvl2pPr marL="457200" indent="0" algn="r">
              <a:lnSpc>
                <a:spcPct val="70000"/>
              </a:lnSpc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26" name="Textplatzhalter 20"/>
          <p:cNvSpPr>
            <a:spLocks noGrp="1"/>
          </p:cNvSpPr>
          <p:nvPr>
            <p:ph type="body" sz="quarter" idx="24"/>
          </p:nvPr>
        </p:nvSpPr>
        <p:spPr>
          <a:xfrm>
            <a:off x="3496913" y="1376737"/>
            <a:ext cx="2858495" cy="1053860"/>
          </a:xfrm>
          <a:prstGeom prst="rect">
            <a:avLst/>
          </a:prstGeom>
        </p:spPr>
        <p:txBody>
          <a:bodyPr anchor="b"/>
          <a:lstStyle>
            <a:lvl1pPr marL="0" indent="0" algn="r">
              <a:lnSpc>
                <a:spcPct val="70000"/>
              </a:lnSpc>
              <a:spcBef>
                <a:spcPts val="500"/>
              </a:spcBef>
              <a:buNone/>
              <a:defRPr sz="1200" b="1"/>
            </a:lvl1pPr>
            <a:lvl2pPr marL="457200" indent="0" algn="r">
              <a:lnSpc>
                <a:spcPct val="70000"/>
              </a:lnSpc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24" name="Textplatzhalter 20"/>
          <p:cNvSpPr>
            <a:spLocks noGrp="1"/>
          </p:cNvSpPr>
          <p:nvPr>
            <p:ph type="body" sz="quarter" idx="27"/>
          </p:nvPr>
        </p:nvSpPr>
        <p:spPr>
          <a:xfrm>
            <a:off x="6355408" y="1376737"/>
            <a:ext cx="2858495" cy="1053860"/>
          </a:xfrm>
          <a:prstGeom prst="rect">
            <a:avLst/>
          </a:prstGeom>
        </p:spPr>
        <p:txBody>
          <a:bodyPr anchor="b"/>
          <a:lstStyle>
            <a:lvl1pPr marL="0" indent="0" algn="r">
              <a:lnSpc>
                <a:spcPct val="70000"/>
              </a:lnSpc>
              <a:spcBef>
                <a:spcPts val="500"/>
              </a:spcBef>
              <a:buNone/>
              <a:defRPr sz="1200" b="1"/>
            </a:lvl1pPr>
            <a:lvl2pPr marL="457200" indent="0" algn="r">
              <a:lnSpc>
                <a:spcPct val="70000"/>
              </a:lnSpc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8497C285-230E-4C55-8586-6B1BAA92BB7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9749" y="5636387"/>
            <a:ext cx="3175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BARDEHLE PAGENBERG </a:t>
            </a:r>
            <a:br>
              <a:rPr kumimoji="0" lang="de-DE" alt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de-DE" alt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Partnerschaft mbB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Prinzregentenplatz 7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81675 München</a:t>
            </a:r>
          </a:p>
        </p:txBody>
      </p:sp>
      <p:sp>
        <p:nvSpPr>
          <p:cNvPr id="15" name="Textfeld 1">
            <a:extLst>
              <a:ext uri="{FF2B5EF4-FFF2-40B4-BE49-F238E27FC236}">
                <a16:creationId xmlns:a16="http://schemas.microsoft.com/office/drawing/2014/main" id="{5F8FE81B-3F26-4F2F-9FDF-8FB10C69D0A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755390" y="5636387"/>
            <a:ext cx="7439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Firm of the Year for Trademarks in Germany 2021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– Managing IP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Law Firm of the Year 2020 for Intellectual Property Law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– Best Lawyers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®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and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Handelsblatt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Europe's Leading Patent Law Firms 2020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– Financial Times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TOP-KANZLEI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Patentrecht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2020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–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WirtschaftsWoche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9" name="Grafik 28" descr="Ein Bild, das Text enthält.&#10;&#10;Automatisch generierte Beschreibung">
            <a:extLst>
              <a:ext uri="{FF2B5EF4-FFF2-40B4-BE49-F238E27FC236}">
                <a16:creationId xmlns:a16="http://schemas.microsoft.com/office/drawing/2014/main" id="{B582E3C3-CD8C-4A5C-88BC-67A0E09ACD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0" t="50000" r="22096" b="6918"/>
          <a:stretch/>
        </p:blipFill>
        <p:spPr>
          <a:xfrm>
            <a:off x="11119528" y="2490721"/>
            <a:ext cx="902194" cy="957329"/>
          </a:xfrm>
          <a:prstGeom prst="rect">
            <a:avLst/>
          </a:prstGeom>
        </p:spPr>
      </p:pic>
      <p:sp>
        <p:nvSpPr>
          <p:cNvPr id="30" name="Rectangle 10">
            <a:extLst>
              <a:ext uri="{FF2B5EF4-FFF2-40B4-BE49-F238E27FC236}">
                <a16:creationId xmlns:a16="http://schemas.microsoft.com/office/drawing/2014/main" id="{EBA884D0-7D4D-4A85-959E-422E2AF0672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072938" y="455613"/>
            <a:ext cx="119062" cy="2063750"/>
          </a:xfrm>
          <a:prstGeom prst="rect">
            <a:avLst/>
          </a:prstGeom>
          <a:solidFill>
            <a:srgbClr val="A5A59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571011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4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 Düsseldor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1FA643F3-98EA-4834-A4D3-6ABA56227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03213"/>
            <a:ext cx="91027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CONTACT US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501E371-2751-415C-8D13-4BD82B211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636377"/>
            <a:ext cx="285888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BARDEHLE PAGENBERG Partnerschaft </a:t>
            </a:r>
            <a:r>
              <a:rPr kumimoji="0" lang="de-DE" alt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mbB</a:t>
            </a:r>
            <a:endParaRPr kumimoji="0" lang="de-DE" alt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Breite Straße 27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40213 Düsseldorf</a:t>
            </a:r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17"/>
          </p:nvPr>
        </p:nvSpPr>
        <p:spPr>
          <a:xfrm>
            <a:off x="7248954" y="2519363"/>
            <a:ext cx="1867080" cy="18669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8" name="Bildplatzhalter 13"/>
          <p:cNvSpPr>
            <a:spLocks noGrp="1"/>
          </p:cNvSpPr>
          <p:nvPr>
            <p:ph type="pic" sz="quarter" idx="18"/>
          </p:nvPr>
        </p:nvSpPr>
        <p:spPr>
          <a:xfrm>
            <a:off x="4390457" y="2519363"/>
            <a:ext cx="1866875" cy="18669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9" name="Bildplatzhalter 13"/>
          <p:cNvSpPr>
            <a:spLocks noGrp="1"/>
          </p:cNvSpPr>
          <p:nvPr>
            <p:ph type="pic" sz="quarter" idx="19"/>
          </p:nvPr>
        </p:nvSpPr>
        <p:spPr>
          <a:xfrm>
            <a:off x="1531756" y="2519363"/>
            <a:ext cx="1866875" cy="18669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23"/>
          </p:nvPr>
        </p:nvSpPr>
        <p:spPr>
          <a:xfrm>
            <a:off x="539750" y="1376737"/>
            <a:ext cx="2957163" cy="1053860"/>
          </a:xfrm>
          <a:prstGeom prst="rect">
            <a:avLst/>
          </a:prstGeom>
        </p:spPr>
        <p:txBody>
          <a:bodyPr anchor="b"/>
          <a:lstStyle>
            <a:lvl1pPr marL="0" marR="0" indent="0" algn="r" defTabSz="914400" rtl="0" eaLnBrk="0" fontAlgn="base" latinLnBrk="0" hangingPunct="0">
              <a:lnSpc>
                <a:spcPct val="7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/>
            </a:lvl1pPr>
            <a:lvl2pPr marL="457200" indent="0" algn="r">
              <a:lnSpc>
                <a:spcPct val="70000"/>
              </a:lnSpc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26" name="Textplatzhalter 20"/>
          <p:cNvSpPr>
            <a:spLocks noGrp="1"/>
          </p:cNvSpPr>
          <p:nvPr>
            <p:ph type="body" sz="quarter" idx="24"/>
          </p:nvPr>
        </p:nvSpPr>
        <p:spPr>
          <a:xfrm>
            <a:off x="3496913" y="1376737"/>
            <a:ext cx="2858495" cy="1053860"/>
          </a:xfrm>
          <a:prstGeom prst="rect">
            <a:avLst/>
          </a:prstGeom>
        </p:spPr>
        <p:txBody>
          <a:bodyPr anchor="b"/>
          <a:lstStyle>
            <a:lvl1pPr marL="0" indent="0" algn="r">
              <a:lnSpc>
                <a:spcPct val="70000"/>
              </a:lnSpc>
              <a:spcBef>
                <a:spcPts val="500"/>
              </a:spcBef>
              <a:buNone/>
              <a:defRPr sz="1200" b="1"/>
            </a:lvl1pPr>
            <a:lvl2pPr marL="457200" indent="0" algn="r">
              <a:lnSpc>
                <a:spcPct val="70000"/>
              </a:lnSpc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24" name="Textplatzhalter 20"/>
          <p:cNvSpPr>
            <a:spLocks noGrp="1"/>
          </p:cNvSpPr>
          <p:nvPr>
            <p:ph type="body" sz="quarter" idx="27"/>
          </p:nvPr>
        </p:nvSpPr>
        <p:spPr>
          <a:xfrm>
            <a:off x="6355408" y="1376737"/>
            <a:ext cx="2858495" cy="1053860"/>
          </a:xfrm>
          <a:prstGeom prst="rect">
            <a:avLst/>
          </a:prstGeom>
        </p:spPr>
        <p:txBody>
          <a:bodyPr anchor="b"/>
          <a:lstStyle>
            <a:lvl1pPr marL="0" indent="0" algn="r">
              <a:lnSpc>
                <a:spcPct val="70000"/>
              </a:lnSpc>
              <a:spcBef>
                <a:spcPts val="500"/>
              </a:spcBef>
              <a:buNone/>
              <a:defRPr sz="1200" b="1"/>
            </a:lvl1pPr>
            <a:lvl2pPr marL="457200" indent="0" algn="r">
              <a:lnSpc>
                <a:spcPct val="70000"/>
              </a:lnSpc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5" name="Textfeld 1">
            <a:extLst>
              <a:ext uri="{FF2B5EF4-FFF2-40B4-BE49-F238E27FC236}">
                <a16:creationId xmlns:a16="http://schemas.microsoft.com/office/drawing/2014/main" id="{D2C0997D-B2E2-4363-8E6C-42923E93F02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755390" y="5636377"/>
            <a:ext cx="7439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Firm of the Year for Trademarks in Germany 2021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– Managing IP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Law Firm of the Year 2020 for Intellectual Property Law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– Best Lawyers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®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and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Handelsblatt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Europe's Leading Patent Law Firms 2020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– Financial Times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TOP-KANZLEI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Patentrecht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2020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–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WirtschaftsWoche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6" name="Grafik 15" descr="Ein Bild, das Text enthält.&#10;&#10;Automatisch generierte Beschreibung">
            <a:extLst>
              <a:ext uri="{FF2B5EF4-FFF2-40B4-BE49-F238E27FC236}">
                <a16:creationId xmlns:a16="http://schemas.microsoft.com/office/drawing/2014/main" id="{0B7E9E8F-975F-42ED-A66A-71E85E2FAC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0" t="50000" r="22096" b="6918"/>
          <a:stretch/>
        </p:blipFill>
        <p:spPr>
          <a:xfrm>
            <a:off x="11119528" y="2490721"/>
            <a:ext cx="902194" cy="957329"/>
          </a:xfrm>
          <a:prstGeom prst="rect">
            <a:avLst/>
          </a:prstGeom>
        </p:spPr>
      </p:pic>
      <p:sp>
        <p:nvSpPr>
          <p:cNvPr id="17" name="Rectangle 10">
            <a:extLst>
              <a:ext uri="{FF2B5EF4-FFF2-40B4-BE49-F238E27FC236}">
                <a16:creationId xmlns:a16="http://schemas.microsoft.com/office/drawing/2014/main" id="{C585812A-0E7C-4002-8AFC-6498F70C2BB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072938" y="455613"/>
            <a:ext cx="119062" cy="2063750"/>
          </a:xfrm>
          <a:prstGeom prst="rect">
            <a:avLst/>
          </a:prstGeom>
          <a:solidFill>
            <a:srgbClr val="A5A59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2335903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4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 Pa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D78A7E3E-E942-4054-A607-E5F9DBF72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03213"/>
            <a:ext cx="91027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CONTACT US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36277F7-70BA-4BD4-A83B-D65C19508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636384"/>
            <a:ext cx="32156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BARDEHLE PAGENBERG SAS SPE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Avocats et Conseils en propriété industrielle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 Square Opéra, 5 rue Boudreau </a:t>
            </a:r>
            <a:b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75009 Paris</a:t>
            </a:r>
            <a:endParaRPr kumimoji="0" lang="de-DE" alt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17"/>
          </p:nvPr>
        </p:nvSpPr>
        <p:spPr>
          <a:xfrm>
            <a:off x="7248954" y="2519363"/>
            <a:ext cx="1867080" cy="18669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8" name="Bildplatzhalter 13"/>
          <p:cNvSpPr>
            <a:spLocks noGrp="1"/>
          </p:cNvSpPr>
          <p:nvPr>
            <p:ph type="pic" sz="quarter" idx="18"/>
          </p:nvPr>
        </p:nvSpPr>
        <p:spPr>
          <a:xfrm>
            <a:off x="4390457" y="2519363"/>
            <a:ext cx="1866875" cy="18669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9" name="Bildplatzhalter 13"/>
          <p:cNvSpPr>
            <a:spLocks noGrp="1"/>
          </p:cNvSpPr>
          <p:nvPr>
            <p:ph type="pic" sz="quarter" idx="19"/>
          </p:nvPr>
        </p:nvSpPr>
        <p:spPr>
          <a:xfrm>
            <a:off x="1531756" y="2519363"/>
            <a:ext cx="1866875" cy="18669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23"/>
          </p:nvPr>
        </p:nvSpPr>
        <p:spPr>
          <a:xfrm>
            <a:off x="539750" y="1376737"/>
            <a:ext cx="2957163" cy="1053860"/>
          </a:xfrm>
          <a:prstGeom prst="rect">
            <a:avLst/>
          </a:prstGeom>
        </p:spPr>
        <p:txBody>
          <a:bodyPr anchor="b"/>
          <a:lstStyle>
            <a:lvl1pPr marL="0" marR="0" indent="0" algn="r" defTabSz="914400" rtl="0" eaLnBrk="0" fontAlgn="base" latinLnBrk="0" hangingPunct="0">
              <a:lnSpc>
                <a:spcPct val="7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/>
            </a:lvl1pPr>
            <a:lvl2pPr marL="457200" indent="0" algn="r">
              <a:lnSpc>
                <a:spcPct val="70000"/>
              </a:lnSpc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26" name="Textplatzhalter 20"/>
          <p:cNvSpPr>
            <a:spLocks noGrp="1"/>
          </p:cNvSpPr>
          <p:nvPr>
            <p:ph type="body" sz="quarter" idx="24"/>
          </p:nvPr>
        </p:nvSpPr>
        <p:spPr>
          <a:xfrm>
            <a:off x="3496913" y="1376737"/>
            <a:ext cx="2858495" cy="1053860"/>
          </a:xfrm>
          <a:prstGeom prst="rect">
            <a:avLst/>
          </a:prstGeom>
        </p:spPr>
        <p:txBody>
          <a:bodyPr anchor="b"/>
          <a:lstStyle>
            <a:lvl1pPr marL="0" indent="0" algn="r">
              <a:lnSpc>
                <a:spcPct val="70000"/>
              </a:lnSpc>
              <a:spcBef>
                <a:spcPts val="500"/>
              </a:spcBef>
              <a:buNone/>
              <a:defRPr sz="1200" b="1"/>
            </a:lvl1pPr>
            <a:lvl2pPr marL="457200" indent="0" algn="r">
              <a:lnSpc>
                <a:spcPct val="70000"/>
              </a:lnSpc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24" name="Textplatzhalter 20"/>
          <p:cNvSpPr>
            <a:spLocks noGrp="1"/>
          </p:cNvSpPr>
          <p:nvPr>
            <p:ph type="body" sz="quarter" idx="27"/>
          </p:nvPr>
        </p:nvSpPr>
        <p:spPr>
          <a:xfrm>
            <a:off x="6355408" y="1376737"/>
            <a:ext cx="2858495" cy="1053860"/>
          </a:xfrm>
          <a:prstGeom prst="rect">
            <a:avLst/>
          </a:prstGeom>
        </p:spPr>
        <p:txBody>
          <a:bodyPr anchor="b"/>
          <a:lstStyle>
            <a:lvl1pPr marL="0" indent="0" algn="r">
              <a:lnSpc>
                <a:spcPct val="70000"/>
              </a:lnSpc>
              <a:spcBef>
                <a:spcPts val="500"/>
              </a:spcBef>
              <a:buNone/>
              <a:defRPr sz="1200" b="1"/>
            </a:lvl1pPr>
            <a:lvl2pPr marL="457200" indent="0" algn="r">
              <a:lnSpc>
                <a:spcPct val="70000"/>
              </a:lnSpc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5" name="Textfeld 1">
            <a:extLst>
              <a:ext uri="{FF2B5EF4-FFF2-40B4-BE49-F238E27FC236}">
                <a16:creationId xmlns:a16="http://schemas.microsoft.com/office/drawing/2014/main" id="{6D90AB43-6CB3-4165-A446-7E0DF8BFF7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755390" y="5636384"/>
            <a:ext cx="7439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Firm of the Year for Trademarks in Germany 2021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– Managing IP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Law Firm of the Year 2020 for Intellectual Property Law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– Best Lawyers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®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and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Handelsblatt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Europe's Leading Patent Law Firms 2020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– Financial Times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TOP-KANZLEI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Patentrecht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2020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–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WirtschaftsWoche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6" name="Grafik 15" descr="Ein Bild, das Text enthält.&#10;&#10;Automatisch generierte Beschreibung">
            <a:extLst>
              <a:ext uri="{FF2B5EF4-FFF2-40B4-BE49-F238E27FC236}">
                <a16:creationId xmlns:a16="http://schemas.microsoft.com/office/drawing/2014/main" id="{B138F1A4-E262-4279-ADBF-EBAD4E8F37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0" t="50000" r="22096" b="6918"/>
          <a:stretch/>
        </p:blipFill>
        <p:spPr>
          <a:xfrm>
            <a:off x="11119528" y="2490721"/>
            <a:ext cx="902194" cy="957329"/>
          </a:xfrm>
          <a:prstGeom prst="rect">
            <a:avLst/>
          </a:prstGeom>
        </p:spPr>
      </p:pic>
      <p:sp>
        <p:nvSpPr>
          <p:cNvPr id="17" name="Rectangle 10">
            <a:extLst>
              <a:ext uri="{FF2B5EF4-FFF2-40B4-BE49-F238E27FC236}">
                <a16:creationId xmlns:a16="http://schemas.microsoft.com/office/drawing/2014/main" id="{209EBFC7-384F-4961-92A8-B14A89E0C48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072938" y="455613"/>
            <a:ext cx="119062" cy="2063750"/>
          </a:xfrm>
          <a:prstGeom prst="rect">
            <a:avLst/>
          </a:prstGeom>
          <a:solidFill>
            <a:srgbClr val="A5A59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3719007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4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 Barcelo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76863E56-313D-4494-9D90-91175D855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03213"/>
            <a:ext cx="91027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CONTACT US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2C584A6-8326-476F-982B-44E556CB5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636387"/>
            <a:ext cx="30454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BARDEHLE PAGENBERG S.L.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Avenida</a:t>
            </a:r>
            <a:r>
              <a:rPr kumimoji="0" lang="fr-FR" alt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Diagonal 420, 1º1ª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08037 Barcelona</a:t>
            </a:r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17"/>
          </p:nvPr>
        </p:nvSpPr>
        <p:spPr>
          <a:xfrm>
            <a:off x="7248954" y="2519363"/>
            <a:ext cx="1867080" cy="18669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8" name="Bildplatzhalter 13"/>
          <p:cNvSpPr>
            <a:spLocks noGrp="1"/>
          </p:cNvSpPr>
          <p:nvPr>
            <p:ph type="pic" sz="quarter" idx="18"/>
          </p:nvPr>
        </p:nvSpPr>
        <p:spPr>
          <a:xfrm>
            <a:off x="4390457" y="2519363"/>
            <a:ext cx="1866875" cy="18669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9" name="Bildplatzhalter 13"/>
          <p:cNvSpPr>
            <a:spLocks noGrp="1"/>
          </p:cNvSpPr>
          <p:nvPr>
            <p:ph type="pic" sz="quarter" idx="19"/>
          </p:nvPr>
        </p:nvSpPr>
        <p:spPr>
          <a:xfrm>
            <a:off x="1531756" y="2519363"/>
            <a:ext cx="1866875" cy="18669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23"/>
          </p:nvPr>
        </p:nvSpPr>
        <p:spPr>
          <a:xfrm>
            <a:off x="539750" y="1376737"/>
            <a:ext cx="2957163" cy="1053860"/>
          </a:xfrm>
          <a:prstGeom prst="rect">
            <a:avLst/>
          </a:prstGeom>
        </p:spPr>
        <p:txBody>
          <a:bodyPr anchor="b"/>
          <a:lstStyle>
            <a:lvl1pPr marL="0" marR="0" indent="0" algn="r" defTabSz="914400" rtl="0" eaLnBrk="0" fontAlgn="base" latinLnBrk="0" hangingPunct="0">
              <a:lnSpc>
                <a:spcPct val="7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/>
            </a:lvl1pPr>
            <a:lvl2pPr marL="457200" indent="0" algn="r">
              <a:lnSpc>
                <a:spcPct val="70000"/>
              </a:lnSpc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26" name="Textplatzhalter 20"/>
          <p:cNvSpPr>
            <a:spLocks noGrp="1"/>
          </p:cNvSpPr>
          <p:nvPr>
            <p:ph type="body" sz="quarter" idx="24"/>
          </p:nvPr>
        </p:nvSpPr>
        <p:spPr>
          <a:xfrm>
            <a:off x="3496913" y="1376737"/>
            <a:ext cx="2858495" cy="1053860"/>
          </a:xfrm>
          <a:prstGeom prst="rect">
            <a:avLst/>
          </a:prstGeom>
        </p:spPr>
        <p:txBody>
          <a:bodyPr anchor="b"/>
          <a:lstStyle>
            <a:lvl1pPr marL="0" indent="0" algn="r">
              <a:lnSpc>
                <a:spcPct val="70000"/>
              </a:lnSpc>
              <a:spcBef>
                <a:spcPts val="500"/>
              </a:spcBef>
              <a:buNone/>
              <a:defRPr sz="1200" b="1"/>
            </a:lvl1pPr>
            <a:lvl2pPr marL="457200" indent="0" algn="r">
              <a:lnSpc>
                <a:spcPct val="70000"/>
              </a:lnSpc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24" name="Textplatzhalter 20"/>
          <p:cNvSpPr>
            <a:spLocks noGrp="1"/>
          </p:cNvSpPr>
          <p:nvPr>
            <p:ph type="body" sz="quarter" idx="27"/>
          </p:nvPr>
        </p:nvSpPr>
        <p:spPr>
          <a:xfrm>
            <a:off x="6355408" y="1376737"/>
            <a:ext cx="2858495" cy="1053860"/>
          </a:xfrm>
          <a:prstGeom prst="rect">
            <a:avLst/>
          </a:prstGeom>
        </p:spPr>
        <p:txBody>
          <a:bodyPr anchor="b"/>
          <a:lstStyle>
            <a:lvl1pPr marL="0" indent="0" algn="r">
              <a:lnSpc>
                <a:spcPct val="70000"/>
              </a:lnSpc>
              <a:spcBef>
                <a:spcPts val="500"/>
              </a:spcBef>
              <a:buNone/>
              <a:defRPr sz="1200" b="1"/>
            </a:lvl1pPr>
            <a:lvl2pPr marL="457200" indent="0" algn="r">
              <a:lnSpc>
                <a:spcPct val="70000"/>
              </a:lnSpc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5" name="Textfeld 1">
            <a:extLst>
              <a:ext uri="{FF2B5EF4-FFF2-40B4-BE49-F238E27FC236}">
                <a16:creationId xmlns:a16="http://schemas.microsoft.com/office/drawing/2014/main" id="{46AC64E0-73BE-4769-B77E-41714EDE273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755390" y="5636387"/>
            <a:ext cx="7439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Firm of the Year for Trademarks in Germany 2021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– Managing IP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Law Firm of the Year 2020 for Intellectual Property Law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– Best Lawyers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®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and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Handelsblatt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Europe's Leading Patent Law Firms 2020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– Financial Times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TOP-KANZLEI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Patentrecht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2020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–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WirtschaftsWoche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6" name="Grafik 15" descr="Ein Bild, das Text enthält.&#10;&#10;Automatisch generierte Beschreibung">
            <a:extLst>
              <a:ext uri="{FF2B5EF4-FFF2-40B4-BE49-F238E27FC236}">
                <a16:creationId xmlns:a16="http://schemas.microsoft.com/office/drawing/2014/main" id="{CC8F5DE5-1444-4304-AAF6-8D0729C66F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0" t="50000" r="22096" b="6918"/>
          <a:stretch/>
        </p:blipFill>
        <p:spPr>
          <a:xfrm>
            <a:off x="11119528" y="2490721"/>
            <a:ext cx="902194" cy="957329"/>
          </a:xfrm>
          <a:prstGeom prst="rect">
            <a:avLst/>
          </a:prstGeom>
        </p:spPr>
      </p:pic>
      <p:sp>
        <p:nvSpPr>
          <p:cNvPr id="17" name="Rectangle 10">
            <a:extLst>
              <a:ext uri="{FF2B5EF4-FFF2-40B4-BE49-F238E27FC236}">
                <a16:creationId xmlns:a16="http://schemas.microsoft.com/office/drawing/2014/main" id="{13706CC5-E846-4365-A270-E2CAB83B446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072938" y="455613"/>
            <a:ext cx="119062" cy="2063750"/>
          </a:xfrm>
          <a:prstGeom prst="rect">
            <a:avLst/>
          </a:prstGeom>
          <a:solidFill>
            <a:srgbClr val="A5A59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499177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4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/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539751" y="2340000"/>
            <a:ext cx="10472400" cy="4119538"/>
          </a:xfrm>
          <a:prstGeom prst="rect">
            <a:avLst/>
          </a:prstGeom>
        </p:spPr>
        <p:txBody>
          <a:bodyPr/>
          <a:lstStyle>
            <a:lvl1pPr marL="720725" indent="-3556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 sz="2800" b="1"/>
            </a:lvl1pPr>
            <a:lvl2pPr marL="1346200" indent="-2667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defRPr/>
            </a:lvl2pPr>
            <a:lvl3pPr marL="1908000" indent="-216000">
              <a:lnSpc>
                <a:spcPct val="100000"/>
              </a:lnSpc>
              <a:spcBef>
                <a:spcPts val="7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lvl3pPr>
            <a:lvl4pPr marL="1908000" indent="-252000">
              <a:lnSpc>
                <a:spcPct val="100000"/>
              </a:lnSpc>
              <a:buClr>
                <a:srgbClr val="F7DB17"/>
              </a:buClr>
              <a:buFont typeface="Wingdings 3" panose="05040102010807070707" pitchFamily="18" charset="2"/>
              <a:buChar char="Æ"/>
              <a:defRPr sz="2000"/>
            </a:lvl4pPr>
            <a:lvl5pPr marL="1800000" indent="-576000">
              <a:lnSpc>
                <a:spcPct val="100000"/>
              </a:lnSpc>
              <a:spcBef>
                <a:spcPts val="1800"/>
              </a:spcBef>
              <a:buClr>
                <a:srgbClr val="F7DB17"/>
              </a:buClr>
              <a:buSzPct val="110000"/>
              <a:buFont typeface="Wingdings 3" panose="05040102010807070707" pitchFamily="18" charset="2"/>
              <a:buChar char="Æ"/>
              <a:defRPr sz="32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7"/>
          </p:nvPr>
        </p:nvSpPr>
        <p:spPr>
          <a:xfrm>
            <a:off x="539750" y="1079999"/>
            <a:ext cx="9642219" cy="12231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3600" b="0"/>
            </a:lvl1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21"/>
          </p:nvPr>
        </p:nvSpPr>
        <p:spPr>
          <a:xfrm>
            <a:off x="539750" y="252000"/>
            <a:ext cx="9642219" cy="5692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500"/>
              </a:spcBef>
              <a:buNone/>
              <a:defRPr sz="2000" b="1">
                <a:solidFill>
                  <a:srgbClr val="A5A590"/>
                </a:solidFill>
              </a:defRPr>
            </a:lvl1pPr>
            <a:lvl2pPr marL="0" indent="0">
              <a:lnSpc>
                <a:spcPct val="70000"/>
              </a:lnSpc>
              <a:buNone/>
              <a:defRPr sz="20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5" name="Datumsplatzhalter 2">
            <a:extLst>
              <a:ext uri="{FF2B5EF4-FFF2-40B4-BE49-F238E27FC236}">
                <a16:creationId xmlns:a16="http://schemas.microsoft.com/office/drawing/2014/main" id="{F9494B52-6869-4E06-A4FE-02BE96394742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5E263-93AF-4B60-91FF-232E4E8B8BD4}" type="datetime1">
              <a:rPr lang="de-DE"/>
              <a:pPr>
                <a:defRPr/>
              </a:pPr>
              <a:t>28.04.2021</a:t>
            </a:fld>
            <a:endParaRPr lang="de-DE" dirty="0"/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A91C4D83-27EE-4DA4-AEA8-03AE9C997006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27F81-ECCF-4C81-AF67-CA571BB48B41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815852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6E7C86F-0041-4298-B4C5-A88B687AEF1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952500" y="6594475"/>
            <a:ext cx="9666288" cy="24606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de-DE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9pPr>
          </a:lstStyle>
          <a:p>
            <a:pPr eaLnBrk="1" hangingPunct="1">
              <a:defRPr/>
            </a:pPr>
            <a:r>
              <a:rPr lang="de-DE" sz="1000" dirty="0" err="1"/>
              <a:t>Bardehle</a:t>
            </a:r>
            <a:r>
              <a:rPr lang="de-DE" sz="1000" dirty="0"/>
              <a:t> Pagenberg</a:t>
            </a:r>
            <a:r>
              <a:rPr lang="de-DE" sz="1000" dirty="0">
                <a:latin typeface="Calibri" pitchFamily="34" charset="0"/>
              </a:rPr>
              <a:t>    </a:t>
            </a:r>
            <a:fld id="{050856BF-8A59-4E92-849A-E2B9B59BD576}" type="datetime1">
              <a:rPr lang="en-GB" sz="1000" smtClean="0"/>
              <a:pPr eaLnBrk="1" hangingPunct="1">
                <a:defRPr/>
              </a:pPr>
              <a:t>28/04/2021</a:t>
            </a:fld>
            <a:endParaRPr lang="de-DE" sz="10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07B60F3-0D75-43E9-8616-73AB5623F97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398250" y="6594475"/>
            <a:ext cx="800100" cy="247650"/>
          </a:xfrm>
          <a:prstGeom prst="rect">
            <a:avLst/>
          </a:prstGeom>
          <a:noFill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403CBF41-E093-4CB6-8046-7049B9DE33F8}" type="slidenum">
              <a:rPr lang="de-DE" altLang="de-DE" sz="1000" smtClean="0">
                <a:ea typeface="ヒラギノ角ゴ Pro W3"/>
                <a:cs typeface="Arial" panose="020B0604020202020204" pitchFamily="34" charset="0"/>
              </a:rPr>
              <a:pPr algn="r" eaLnBrk="1" hangingPunct="1">
                <a:defRPr/>
              </a:pPr>
              <a:t>‹Nr.›</a:t>
            </a:fld>
            <a:endParaRPr lang="de-DE" altLang="de-DE" sz="1000">
              <a:ea typeface="ヒラギノ角ゴ Pro W3"/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54618" y="338138"/>
            <a:ext cx="9673167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54618" y="1617664"/>
            <a:ext cx="106045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 marL="719138" indent="-360363">
              <a:defRPr/>
            </a:lvl3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924927000"/>
      </p:ext>
    </p:extLst>
  </p:cSld>
  <p:clrMapOvr>
    <a:masterClrMapping/>
  </p:clrMapOvr>
  <p:transition spd="slow"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1">
            <a:extLst>
              <a:ext uri="{FF2B5EF4-FFF2-40B4-BE49-F238E27FC236}">
                <a16:creationId xmlns:a16="http://schemas.microsoft.com/office/drawing/2014/main" id="{B827E894-B38C-4435-B10E-32D243531B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85" t="41188" r="-238" b="23248"/>
          <a:stretch>
            <a:fillRect/>
          </a:stretch>
        </p:blipFill>
        <p:spPr bwMode="auto">
          <a:xfrm>
            <a:off x="10980738" y="2519363"/>
            <a:ext cx="8096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>
            <a:extLst>
              <a:ext uri="{FF2B5EF4-FFF2-40B4-BE49-F238E27FC236}">
                <a16:creationId xmlns:a16="http://schemas.microsoft.com/office/drawing/2014/main" id="{D6E342E6-8484-48B6-B7C1-12190DA7B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47538" y="455613"/>
            <a:ext cx="144462" cy="2063750"/>
          </a:xfrm>
          <a:prstGeom prst="rect">
            <a:avLst/>
          </a:prstGeom>
          <a:solidFill>
            <a:srgbClr val="A5A59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altLang="de-DE" dirty="0"/>
          </a:p>
        </p:txBody>
      </p:sp>
      <p:sp>
        <p:nvSpPr>
          <p:cNvPr id="27" name="Textplatzhalter 26"/>
          <p:cNvSpPr>
            <a:spLocks noGrp="1"/>
          </p:cNvSpPr>
          <p:nvPr>
            <p:ph type="body" sz="quarter" idx="11"/>
          </p:nvPr>
        </p:nvSpPr>
        <p:spPr>
          <a:xfrm>
            <a:off x="539749" y="2520000"/>
            <a:ext cx="9640800" cy="26822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12"/>
          </p:nvPr>
        </p:nvSpPr>
        <p:spPr>
          <a:xfrm>
            <a:off x="539749" y="5328000"/>
            <a:ext cx="9640800" cy="10214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 marL="457200" indent="0">
              <a:buNone/>
              <a:defRPr/>
            </a:lvl2pPr>
          </a:lstStyle>
          <a:p>
            <a:pPr lvl="0"/>
            <a:r>
              <a:rPr lang="de-DE" altLang="de-DE"/>
              <a:t>Textmasterformat bearbeiten</a:t>
            </a:r>
          </a:p>
          <a:p>
            <a:pPr lvl="1"/>
            <a:r>
              <a:rPr lang="de-DE" altLang="de-DE"/>
              <a:t>Zweite Ebene</a:t>
            </a: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66196223-DD26-478D-87B2-3978CD03E80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B76D241-1EFD-4DE2-BA1B-321D55FB0E54}" type="datetime1">
              <a:rPr lang="de-DE"/>
              <a:pPr>
                <a:defRPr/>
              </a:pPr>
              <a:t>28.04.2021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0138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erseite">
    <p:bg>
      <p:bgPr>
        <a:solidFill>
          <a:srgbClr val="F7DB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>
            <a:extLst>
              <a:ext uri="{FF2B5EF4-FFF2-40B4-BE49-F238E27FC236}">
                <a16:creationId xmlns:a16="http://schemas.microsoft.com/office/drawing/2014/main" id="{35EB40B2-9F82-43F5-BA89-AA810BEE4FC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2047538" y="1862138"/>
            <a:ext cx="144462" cy="4718050"/>
          </a:xfrm>
          <a:prstGeom prst="rect">
            <a:avLst/>
          </a:prstGeom>
          <a:solidFill>
            <a:srgbClr val="F7DB1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alt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539751" y="1861751"/>
            <a:ext cx="9640800" cy="4335850"/>
          </a:xfrm>
          <a:prstGeom prst="rect">
            <a:avLst/>
          </a:prstGeom>
        </p:spPr>
        <p:txBody>
          <a:bodyPr/>
          <a:lstStyle>
            <a:lvl1pPr marL="361950" indent="-361950">
              <a:buFont typeface="Arial" panose="020B0604020202020204" pitchFamily="34" charset="0"/>
              <a:buChar char="•"/>
              <a:defRPr sz="4000" b="1"/>
            </a:lvl1pPr>
            <a:lvl2pPr marL="623888" indent="-623888">
              <a:buFont typeface="+mj-lt"/>
              <a:buAutoNum type="arabicPeriod"/>
              <a:defRPr sz="4000" b="1"/>
            </a:lvl2pPr>
            <a:lvl3pPr marL="714375" indent="-265113" defTabSz="806450">
              <a:lnSpc>
                <a:spcPct val="100000"/>
              </a:lnSpc>
              <a:defRPr sz="2800"/>
            </a:lvl3pPr>
            <a:lvl4pPr marL="1346200" indent="-228600">
              <a:lnSpc>
                <a:spcPct val="100000"/>
              </a:lnSpc>
              <a:defRPr sz="2400"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7"/>
          </p:nvPr>
        </p:nvSpPr>
        <p:spPr>
          <a:xfrm>
            <a:off x="539749" y="252000"/>
            <a:ext cx="9640800" cy="7143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500"/>
              </a:spcBef>
              <a:buNone/>
              <a:defRPr sz="2000" b="1">
                <a:solidFill>
                  <a:schemeClr val="tx1"/>
                </a:solidFill>
              </a:defRPr>
            </a:lvl1pPr>
            <a:lvl2pPr marL="0" indent="0">
              <a:lnSpc>
                <a:spcPct val="70000"/>
              </a:lnSpc>
              <a:buNone/>
              <a:defRPr sz="20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5" name="Datumsplatzhalter 2">
            <a:extLst>
              <a:ext uri="{FF2B5EF4-FFF2-40B4-BE49-F238E27FC236}">
                <a16:creationId xmlns:a16="http://schemas.microsoft.com/office/drawing/2014/main" id="{456DD674-F172-4CE5-9875-83D30204908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54AD3-882F-4EE5-9C07-AD1DCE2B7866}" type="datetime1">
              <a:rPr lang="de-DE"/>
              <a:pPr>
                <a:defRPr/>
              </a:pPr>
              <a:t>28.04.2021</a:t>
            </a:fld>
            <a:endParaRPr lang="de-DE" dirty="0"/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0730A7B9-A93B-489F-8541-19BE41A8DE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1E8DAD51-1C63-4DCF-AA98-2F6528479E7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991161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/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539751" y="2340000"/>
            <a:ext cx="10472400" cy="4119538"/>
          </a:xfrm>
          <a:prstGeom prst="rect">
            <a:avLst/>
          </a:prstGeom>
        </p:spPr>
        <p:txBody>
          <a:bodyPr/>
          <a:lstStyle>
            <a:lvl1pPr marL="720725" indent="-3556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 sz="2800" b="1"/>
            </a:lvl1pPr>
            <a:lvl2pPr marL="1346200" indent="-2667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defRPr/>
            </a:lvl2pPr>
            <a:lvl3pPr marL="1908000" indent="-216000">
              <a:lnSpc>
                <a:spcPct val="100000"/>
              </a:lnSpc>
              <a:spcBef>
                <a:spcPts val="7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lvl3pPr>
            <a:lvl4pPr marL="1908000" indent="-252000">
              <a:lnSpc>
                <a:spcPct val="100000"/>
              </a:lnSpc>
              <a:buClr>
                <a:srgbClr val="F7DB17"/>
              </a:buClr>
              <a:buFont typeface="Wingdings 3" panose="05040102010807070707" pitchFamily="18" charset="2"/>
              <a:buChar char="Æ"/>
              <a:defRPr sz="2000"/>
            </a:lvl4pPr>
            <a:lvl5pPr marL="1800000" indent="-576000">
              <a:lnSpc>
                <a:spcPct val="100000"/>
              </a:lnSpc>
              <a:spcBef>
                <a:spcPts val="1800"/>
              </a:spcBef>
              <a:buClr>
                <a:srgbClr val="F7DB17"/>
              </a:buClr>
              <a:buSzPct val="110000"/>
              <a:buFont typeface="Wingdings 3" panose="05040102010807070707" pitchFamily="18" charset="2"/>
              <a:buChar char="Æ"/>
              <a:defRPr sz="32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7"/>
          </p:nvPr>
        </p:nvSpPr>
        <p:spPr>
          <a:xfrm>
            <a:off x="539750" y="1079999"/>
            <a:ext cx="9642219" cy="12231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3600" b="0"/>
            </a:lvl1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21"/>
          </p:nvPr>
        </p:nvSpPr>
        <p:spPr>
          <a:xfrm>
            <a:off x="539750" y="252000"/>
            <a:ext cx="9642219" cy="5692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500"/>
              </a:spcBef>
              <a:buNone/>
              <a:defRPr sz="2000" b="1">
                <a:solidFill>
                  <a:srgbClr val="A5A590"/>
                </a:solidFill>
              </a:defRPr>
            </a:lvl1pPr>
            <a:lvl2pPr marL="0" indent="0">
              <a:lnSpc>
                <a:spcPct val="70000"/>
              </a:lnSpc>
              <a:buNone/>
              <a:defRPr sz="20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5" name="Datumsplatzhalter 2">
            <a:extLst>
              <a:ext uri="{FF2B5EF4-FFF2-40B4-BE49-F238E27FC236}">
                <a16:creationId xmlns:a16="http://schemas.microsoft.com/office/drawing/2014/main" id="{A67D7545-B986-4BB8-8CDB-4324E600195B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EEEC2-7680-43E5-8054-1E7C5D251C43}" type="datetime1">
              <a:rPr lang="de-DE"/>
              <a:pPr>
                <a:defRPr/>
              </a:pPr>
              <a:t>28.04.2021</a:t>
            </a:fld>
            <a:endParaRPr lang="de-DE" dirty="0"/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A67FFA48-019B-41C5-BA0F-908E427885F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4A42EDD8-BCD7-4117-8AFC-8E302B64B2E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074438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539749" y="2340000"/>
            <a:ext cx="10472400" cy="35062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 dirty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9"/>
          </p:nvPr>
        </p:nvSpPr>
        <p:spPr>
          <a:xfrm>
            <a:off x="539750" y="5889625"/>
            <a:ext cx="9102725" cy="255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17"/>
          </p:nvPr>
        </p:nvSpPr>
        <p:spPr>
          <a:xfrm>
            <a:off x="539749" y="1080000"/>
            <a:ext cx="9640800" cy="12165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3600" b="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21"/>
          </p:nvPr>
        </p:nvSpPr>
        <p:spPr>
          <a:xfrm>
            <a:off x="539750" y="252000"/>
            <a:ext cx="9642219" cy="7143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500"/>
              </a:spcBef>
              <a:buNone/>
              <a:defRPr sz="2000" b="1">
                <a:solidFill>
                  <a:srgbClr val="A5A590"/>
                </a:solidFill>
              </a:defRPr>
            </a:lvl1pPr>
            <a:lvl2pPr marL="0" indent="0">
              <a:lnSpc>
                <a:spcPct val="70000"/>
              </a:lnSpc>
              <a:buNone/>
              <a:defRPr sz="20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21A3CA85-3CB7-4B7C-8F18-B8D8C3CC9220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728B2-85A5-4115-B041-0C650E356249}" type="datetime1">
              <a:rPr lang="de-DE"/>
              <a:pPr>
                <a:defRPr/>
              </a:pPr>
              <a:t>28.04.2021</a:t>
            </a:fld>
            <a:endParaRPr lang="de-DE" dirty="0"/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8C6966AF-BAFE-4B5A-9B3A-63375EE20EFD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83390212-4E03-46C0-B5E3-90EC9162642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02282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perating page">
    <p:bg>
      <p:bgPr>
        <a:gradFill rotWithShape="1">
          <a:gsLst>
            <a:gs pos="0">
              <a:srgbClr val="B8BAAA"/>
            </a:gs>
            <a:gs pos="22000">
              <a:srgbClr val="CBCDC1"/>
            </a:gs>
            <a:gs pos="57001">
              <a:srgbClr val="DBDDD4"/>
            </a:gs>
            <a:gs pos="100000">
              <a:srgbClr val="E8E8E3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539751" y="1992572"/>
            <a:ext cx="9640800" cy="4179277"/>
          </a:xfrm>
          <a:prstGeom prst="rect">
            <a:avLst/>
          </a:prstGeom>
        </p:spPr>
        <p:txBody>
          <a:bodyPr/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romanUcPeriod"/>
              <a:defRPr sz="2800" b="1"/>
            </a:lvl1pPr>
            <a:lvl2pPr marL="1317625" indent="-5143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2800" b="0"/>
            </a:lvl2pPr>
            <a:lvl3pPr marL="1635125" indent="-457200" defTabSz="8064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2400"/>
            </a:lvl3pPr>
            <a:lvl4pPr marL="208915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tabLst>
                <a:tab pos="1708150" algn="l"/>
              </a:tabLst>
              <a:defRPr sz="2400"/>
            </a:lvl4pPr>
            <a:lvl5pPr marL="233045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1" y="467122"/>
            <a:ext cx="9640800" cy="384889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spcBef>
                <a:spcPts val="500"/>
              </a:spcBef>
              <a:defRPr sz="20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Datumsplatzhalter 2">
            <a:extLst>
              <a:ext uri="{FF2B5EF4-FFF2-40B4-BE49-F238E27FC236}">
                <a16:creationId xmlns:a16="http://schemas.microsoft.com/office/drawing/2014/main" id="{4A03A7AB-F65E-4929-8934-34F21E9F0D0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45F72-CA9B-420C-AD47-812DC197BF57}" type="datetime1">
              <a:rPr lang="de-DE" altLang="de-DE"/>
              <a:pPr>
                <a:defRPr/>
              </a:pPr>
              <a:t>28.04.2021</a:t>
            </a:fld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703D0F8-EBDC-428B-A9CE-4EAB0F6D959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17FBB-7F61-4585-80FE-2396D67B171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835477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7"/>
          <p:cNvSpPr>
            <a:spLocks noGrp="1"/>
          </p:cNvSpPr>
          <p:nvPr>
            <p:ph type="body" sz="quarter" idx="17"/>
          </p:nvPr>
        </p:nvSpPr>
        <p:spPr>
          <a:xfrm>
            <a:off x="539749" y="1079999"/>
            <a:ext cx="9640800" cy="12600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3600" b="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22"/>
          </p:nvPr>
        </p:nvSpPr>
        <p:spPr>
          <a:xfrm>
            <a:off x="539750" y="2340001"/>
            <a:ext cx="10474325" cy="4040479"/>
          </a:xfrm>
          <a:prstGeom prst="rect">
            <a:avLst/>
          </a:prstGeom>
        </p:spPr>
        <p:txBody>
          <a:bodyPr/>
          <a:lstStyle>
            <a:lvl1pPr marL="720000" indent="-356400">
              <a:lnSpc>
                <a:spcPct val="100000"/>
              </a:lnSpc>
              <a:spcAft>
                <a:spcPts val="1200"/>
              </a:spcAft>
              <a:defRPr b="1"/>
            </a:lvl1pPr>
            <a:lvl2pPr marL="1346400" indent="-2664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defRPr/>
            </a:lvl2pPr>
            <a:lvl3pPr marL="1908000" indent="-216000">
              <a:lnSpc>
                <a:spcPct val="100000"/>
              </a:lnSpc>
              <a:defRPr/>
            </a:lvl3pPr>
            <a:lvl4pPr marL="1908000" indent="-252000">
              <a:lnSpc>
                <a:spcPct val="100000"/>
              </a:lnSpc>
              <a:buClr>
                <a:srgbClr val="F7DB17"/>
              </a:buClr>
              <a:buFont typeface="Wingdings 3" panose="05040102010807070707" pitchFamily="18" charset="2"/>
              <a:buChar char="Æ"/>
              <a:defRPr sz="2000"/>
            </a:lvl4pPr>
            <a:lvl5pPr marL="1800000" indent="-576000">
              <a:lnSpc>
                <a:spcPct val="100000"/>
              </a:lnSpc>
              <a:spcBef>
                <a:spcPts val="1800"/>
              </a:spcBef>
              <a:buClr>
                <a:srgbClr val="F7DB17"/>
              </a:buClr>
              <a:buSzPct val="110000"/>
              <a:buFont typeface="Wingdings 3" panose="05040102010807070707" pitchFamily="18" charset="2"/>
              <a:buChar char="Æ"/>
              <a:defRPr sz="32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21"/>
          </p:nvPr>
        </p:nvSpPr>
        <p:spPr>
          <a:xfrm>
            <a:off x="539750" y="252000"/>
            <a:ext cx="9642219" cy="7143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500"/>
              </a:spcBef>
              <a:buNone/>
              <a:defRPr sz="2000" b="1">
                <a:solidFill>
                  <a:srgbClr val="A5A590"/>
                </a:solidFill>
              </a:defRPr>
            </a:lvl1pPr>
            <a:lvl2pPr marL="0" indent="0">
              <a:lnSpc>
                <a:spcPct val="70000"/>
              </a:lnSpc>
              <a:buNone/>
              <a:defRPr sz="20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5" name="Datumsplatzhalter 2">
            <a:extLst>
              <a:ext uri="{FF2B5EF4-FFF2-40B4-BE49-F238E27FC236}">
                <a16:creationId xmlns:a16="http://schemas.microsoft.com/office/drawing/2014/main" id="{B1F330E8-487E-4419-ADCC-CAA483F3A350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BE350-361B-4398-B2AB-7762F9D41A44}" type="datetime1">
              <a:rPr lang="de-DE"/>
              <a:pPr>
                <a:defRPr/>
              </a:pPr>
              <a:t>28.04.2021</a:t>
            </a:fld>
            <a:endParaRPr lang="de-DE" dirty="0"/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92BC41DC-B3D6-47B9-8573-34A19A3D641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fld id="{C90873D6-A5B4-40A0-A16E-3D6E97ED966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929322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11A1E77C-099E-4E18-998A-F5D5477A11B4}"/>
              </a:ext>
            </a:extLst>
          </p:cNvPr>
          <p:cNvSpPr/>
          <p:nvPr/>
        </p:nvSpPr>
        <p:spPr>
          <a:xfrm>
            <a:off x="11755438" y="5273675"/>
            <a:ext cx="436562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E380AFB-E265-44AD-9A13-AA5DFAB1A870}"/>
              </a:ext>
            </a:extLst>
          </p:cNvPr>
          <p:cNvSpPr/>
          <p:nvPr/>
        </p:nvSpPr>
        <p:spPr>
          <a:xfrm>
            <a:off x="0" y="0"/>
            <a:ext cx="12192000" cy="538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7099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 dirty="0"/>
              <a:t>Bild durch Klicken auf Symbol hinzufügen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/>
          </p:nvPr>
        </p:nvSpPr>
        <p:spPr>
          <a:xfrm>
            <a:off x="539750" y="5791200"/>
            <a:ext cx="5186363" cy="38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40B10D24-DE10-4AE7-9E61-7DF491D4AF7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54E39-8ED7-4F65-B5FE-34AC0F69F415}" type="datetime1">
              <a:rPr lang="de-DE"/>
              <a:pPr>
                <a:defRPr/>
              </a:pPr>
              <a:t>28.04.2021</a:t>
            </a:fld>
            <a:endParaRPr lang="de-DE" dirty="0"/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9CA3A5C1-EE59-4517-ACB9-67E554B7B5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05FB69D-3C06-47C9-8787-B03A4330F35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788473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oll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264316DD-3B1D-4CA6-B5FF-C64A567213BF}"/>
              </a:ext>
            </a:extLst>
          </p:cNvPr>
          <p:cNvSpPr/>
          <p:nvPr/>
        </p:nvSpPr>
        <p:spPr>
          <a:xfrm>
            <a:off x="11755438" y="5273675"/>
            <a:ext cx="436562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4814465-7A7B-4FFA-822C-4F9101440254}"/>
              </a:ext>
            </a:extLst>
          </p:cNvPr>
          <p:cNvSpPr/>
          <p:nvPr/>
        </p:nvSpPr>
        <p:spPr>
          <a:xfrm>
            <a:off x="0" y="0"/>
            <a:ext cx="12192000" cy="538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 dirty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3396586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970CAC61-41DE-40AB-BE77-B0DAE1E4B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03213"/>
            <a:ext cx="910272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de-DE" sz="4000" b="1" dirty="0"/>
              <a:t>BARDEHLE.COM</a:t>
            </a:r>
          </a:p>
          <a:p>
            <a:pPr>
              <a:defRPr/>
            </a:pPr>
            <a:endParaRPr lang="de-DE" altLang="de-DE" dirty="0"/>
          </a:p>
        </p:txBody>
      </p:sp>
      <p:pic>
        <p:nvPicPr>
          <p:cNvPr id="9" name="Grafik 11">
            <a:extLst>
              <a:ext uri="{FF2B5EF4-FFF2-40B4-BE49-F238E27FC236}">
                <a16:creationId xmlns:a16="http://schemas.microsoft.com/office/drawing/2014/main" id="{06CCAE7C-1303-4544-8C34-AA9A19377B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85" t="41188" r="-238" b="23248"/>
          <a:stretch>
            <a:fillRect/>
          </a:stretch>
        </p:blipFill>
        <p:spPr bwMode="auto">
          <a:xfrm>
            <a:off x="10980738" y="2519363"/>
            <a:ext cx="8096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D347D0C1-9702-4EA9-B886-2CB87DBB1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051425"/>
            <a:ext cx="31750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de-DE" dirty="0"/>
              <a:t>BARDEHLE PAGENBERG Partnerschaft </a:t>
            </a:r>
            <a:r>
              <a:rPr lang="de-DE" altLang="de-DE" dirty="0" err="1"/>
              <a:t>mbB</a:t>
            </a:r>
            <a:endParaRPr lang="de-DE" altLang="de-DE" dirty="0"/>
          </a:p>
          <a:p>
            <a:pPr>
              <a:defRPr/>
            </a:pPr>
            <a:r>
              <a:rPr lang="de-DE" altLang="de-DE" dirty="0"/>
              <a:t>Prinzregentenplatz 7</a:t>
            </a:r>
          </a:p>
          <a:p>
            <a:pPr>
              <a:defRPr/>
            </a:pPr>
            <a:r>
              <a:rPr lang="de-DE" altLang="de-DE" dirty="0"/>
              <a:t>81675 </a:t>
            </a:r>
            <a:r>
              <a:rPr lang="de-DE" altLang="de-DE" dirty="0" err="1"/>
              <a:t>Munich</a:t>
            </a:r>
            <a:endParaRPr lang="de-DE" altLang="de-DE" dirty="0"/>
          </a:p>
          <a:p>
            <a:pPr>
              <a:defRPr/>
            </a:pPr>
            <a:endParaRPr lang="de-DE" altLang="de-DE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ECF293-78A6-40C7-9873-BFB5C8621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47538" y="455613"/>
            <a:ext cx="144462" cy="2063750"/>
          </a:xfrm>
          <a:prstGeom prst="rect">
            <a:avLst/>
          </a:prstGeom>
          <a:solidFill>
            <a:srgbClr val="A5A59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altLang="de-DE"/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17"/>
          </p:nvPr>
        </p:nvSpPr>
        <p:spPr>
          <a:xfrm>
            <a:off x="1515204" y="2519363"/>
            <a:ext cx="1343883" cy="18669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8" name="Bildplatzhalter 13"/>
          <p:cNvSpPr>
            <a:spLocks noGrp="1"/>
          </p:cNvSpPr>
          <p:nvPr>
            <p:ph type="pic" sz="quarter" idx="18"/>
          </p:nvPr>
        </p:nvSpPr>
        <p:spPr>
          <a:xfrm>
            <a:off x="4373699" y="2519363"/>
            <a:ext cx="1343883" cy="18669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9" name="Bildplatzhalter 13"/>
          <p:cNvSpPr>
            <a:spLocks noGrp="1"/>
          </p:cNvSpPr>
          <p:nvPr>
            <p:ph type="pic" sz="quarter" idx="19"/>
          </p:nvPr>
        </p:nvSpPr>
        <p:spPr>
          <a:xfrm>
            <a:off x="7232194" y="2519363"/>
            <a:ext cx="1343883" cy="18669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23"/>
          </p:nvPr>
        </p:nvSpPr>
        <p:spPr>
          <a:xfrm>
            <a:off x="193584" y="1376737"/>
            <a:ext cx="2665504" cy="1053860"/>
          </a:xfrm>
          <a:prstGeom prst="rect">
            <a:avLst/>
          </a:prstGeom>
        </p:spPr>
        <p:txBody>
          <a:bodyPr anchor="b"/>
          <a:lstStyle>
            <a:lvl1pPr marL="0" indent="0" algn="r">
              <a:lnSpc>
                <a:spcPct val="70000"/>
              </a:lnSpc>
              <a:spcBef>
                <a:spcPts val="500"/>
              </a:spcBef>
              <a:buNone/>
              <a:defRPr sz="1200" b="1"/>
            </a:lvl1pPr>
            <a:lvl2pPr marL="457200" indent="0" algn="r">
              <a:lnSpc>
                <a:spcPct val="70000"/>
              </a:lnSpc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26" name="Textplatzhalter 20"/>
          <p:cNvSpPr>
            <a:spLocks noGrp="1"/>
          </p:cNvSpPr>
          <p:nvPr>
            <p:ph type="body" sz="quarter" idx="24"/>
          </p:nvPr>
        </p:nvSpPr>
        <p:spPr>
          <a:xfrm>
            <a:off x="3041887" y="1376737"/>
            <a:ext cx="2675696" cy="1053860"/>
          </a:xfrm>
          <a:prstGeom prst="rect">
            <a:avLst/>
          </a:prstGeom>
        </p:spPr>
        <p:txBody>
          <a:bodyPr anchor="b"/>
          <a:lstStyle>
            <a:lvl1pPr marL="0" indent="0" algn="r">
              <a:lnSpc>
                <a:spcPct val="70000"/>
              </a:lnSpc>
              <a:spcBef>
                <a:spcPts val="500"/>
              </a:spcBef>
              <a:buNone/>
              <a:defRPr sz="1200" b="1"/>
            </a:lvl1pPr>
            <a:lvl2pPr marL="457200" indent="0" algn="r">
              <a:lnSpc>
                <a:spcPct val="70000"/>
              </a:lnSpc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28" name="Textplatzhalter 20"/>
          <p:cNvSpPr>
            <a:spLocks noGrp="1"/>
          </p:cNvSpPr>
          <p:nvPr>
            <p:ph type="body" sz="quarter" idx="25"/>
          </p:nvPr>
        </p:nvSpPr>
        <p:spPr>
          <a:xfrm>
            <a:off x="5900382" y="1376737"/>
            <a:ext cx="2675695" cy="1053860"/>
          </a:xfrm>
          <a:prstGeom prst="rect">
            <a:avLst/>
          </a:prstGeom>
        </p:spPr>
        <p:txBody>
          <a:bodyPr anchor="b"/>
          <a:lstStyle>
            <a:lvl1pPr marL="0" indent="0" algn="r">
              <a:lnSpc>
                <a:spcPct val="70000"/>
              </a:lnSpc>
              <a:spcBef>
                <a:spcPts val="500"/>
              </a:spcBef>
              <a:buNone/>
              <a:defRPr sz="1200" b="1"/>
            </a:lvl1pPr>
            <a:lvl2pPr marL="457200" indent="0" algn="r">
              <a:lnSpc>
                <a:spcPct val="70000"/>
              </a:lnSpc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2" name="Datumsplatzhalter 2">
            <a:extLst>
              <a:ext uri="{FF2B5EF4-FFF2-40B4-BE49-F238E27FC236}">
                <a16:creationId xmlns:a16="http://schemas.microsoft.com/office/drawing/2014/main" id="{9C011E08-FCA6-4956-95EF-94287E7917B0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1072C30-11DB-4C84-BAC0-C336AFFCDADA}" type="datetime1">
              <a:rPr lang="de-DE"/>
              <a:pPr>
                <a:defRPr/>
              </a:pPr>
              <a:t>28.04.2021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8983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539750" y="1872869"/>
            <a:ext cx="10061575" cy="1286635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4000" b="1" baseline="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24"/>
          </p:nvPr>
        </p:nvSpPr>
        <p:spPr>
          <a:xfrm>
            <a:off x="539750" y="3767138"/>
            <a:ext cx="11533188" cy="1814512"/>
          </a:xfrm>
          <a:prstGeom prst="rect">
            <a:avLst/>
          </a:prstGeom>
          <a:noFill/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21"/>
          </p:nvPr>
        </p:nvSpPr>
        <p:spPr>
          <a:xfrm>
            <a:off x="539750" y="455200"/>
            <a:ext cx="9642219" cy="2982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500"/>
              </a:spcBef>
              <a:buNone/>
              <a:defRPr sz="2000" b="1">
                <a:solidFill>
                  <a:srgbClr val="A5A590"/>
                </a:solidFill>
              </a:defRPr>
            </a:lvl1pPr>
            <a:lvl2pPr marL="0" indent="0">
              <a:lnSpc>
                <a:spcPct val="70000"/>
              </a:lnSpc>
              <a:buNone/>
              <a:defRPr sz="20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umsplatzhalter 2">
            <a:extLst>
              <a:ext uri="{FF2B5EF4-FFF2-40B4-BE49-F238E27FC236}">
                <a16:creationId xmlns:a16="http://schemas.microsoft.com/office/drawing/2014/main" id="{938AA982-9946-4E64-80DE-DBADA4C24833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E5EDB-FBFF-4DCE-96C8-5987F0289602}" type="datetime1">
              <a:rPr lang="de-DE" altLang="de-DE"/>
              <a:pPr>
                <a:defRPr/>
              </a:pPr>
              <a:t>28.04.2021</a:t>
            </a:fld>
            <a:endParaRPr lang="de-DE" altLang="de-DE"/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9157DACD-996F-4E97-A671-F86787A74954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045A1-BEB8-4A37-9C8A-12AE4035027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10886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539751" y="1974336"/>
            <a:ext cx="10433050" cy="4417629"/>
          </a:xfrm>
          <a:prstGeom prst="rect">
            <a:avLst/>
          </a:prstGeom>
        </p:spPr>
        <p:txBody>
          <a:bodyPr/>
          <a:lstStyle>
            <a:lvl1pPr marL="350837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800" b="1"/>
            </a:lvl1pPr>
            <a:lvl2pPr marL="1073150" indent="-3381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/>
            </a:lvl2pPr>
            <a:lvl3pPr marL="1343025" indent="-2667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616075" indent="-2667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1800"/>
            </a:lvl4pPr>
            <a:lvl5pPr marL="1881188" indent="-2667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21"/>
          </p:nvPr>
        </p:nvSpPr>
        <p:spPr>
          <a:xfrm>
            <a:off x="539750" y="455200"/>
            <a:ext cx="9642219" cy="2982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500"/>
              </a:spcBef>
              <a:buNone/>
              <a:defRPr sz="2000" b="1" cap="none" baseline="0">
                <a:solidFill>
                  <a:srgbClr val="A5A590"/>
                </a:solidFill>
              </a:defRPr>
            </a:lvl1pPr>
            <a:lvl2pPr marL="0" indent="0">
              <a:lnSpc>
                <a:spcPct val="70000"/>
              </a:lnSpc>
              <a:buNone/>
              <a:defRPr sz="20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753458"/>
            <a:ext cx="9642219" cy="1220878"/>
          </a:xfrm>
          <a:prstGeom prst="rect">
            <a:avLst/>
          </a:prstGeom>
        </p:spPr>
        <p:txBody>
          <a:bodyPr/>
          <a:lstStyle>
            <a:lvl1pPr>
              <a:defRPr sz="3200" b="0" baseline="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Datumsplatzhalter 2">
            <a:extLst>
              <a:ext uri="{FF2B5EF4-FFF2-40B4-BE49-F238E27FC236}">
                <a16:creationId xmlns:a16="http://schemas.microsoft.com/office/drawing/2014/main" id="{4607981B-2F96-49F8-A76E-B77711B92C30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B0DFA-7E08-4EA4-8140-245E99EFFC6A}" type="datetime1">
              <a:rPr lang="de-DE" altLang="de-DE"/>
              <a:pPr>
                <a:defRPr/>
              </a:pPr>
              <a:t>28.04.2021</a:t>
            </a:fld>
            <a:endParaRPr lang="de-DE" altLang="de-DE"/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7882D223-C183-42EA-8CCD-F8653166F034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CCD5C-9580-41E9-8C10-2F9DD629063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9617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ist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3"/>
          <p:cNvSpPr>
            <a:spLocks noGrp="1"/>
          </p:cNvSpPr>
          <p:nvPr>
            <p:ph type="pic" sz="quarter" idx="24"/>
          </p:nvPr>
        </p:nvSpPr>
        <p:spPr>
          <a:xfrm>
            <a:off x="0" y="5256213"/>
            <a:ext cx="12192000" cy="16017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21"/>
          </p:nvPr>
        </p:nvSpPr>
        <p:spPr>
          <a:xfrm>
            <a:off x="539750" y="455200"/>
            <a:ext cx="9642219" cy="2982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500"/>
              </a:spcBef>
              <a:buNone/>
              <a:defRPr sz="2000" b="1">
                <a:solidFill>
                  <a:srgbClr val="A5A590"/>
                </a:solidFill>
              </a:defRPr>
            </a:lvl1pPr>
            <a:lvl2pPr marL="0" indent="0">
              <a:lnSpc>
                <a:spcPct val="70000"/>
              </a:lnSpc>
              <a:buNone/>
              <a:defRPr sz="20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753458"/>
            <a:ext cx="9642219" cy="1220878"/>
          </a:xfrm>
          <a:prstGeom prst="rect">
            <a:avLst/>
          </a:prstGeom>
        </p:spPr>
        <p:txBody>
          <a:bodyPr/>
          <a:lstStyle>
            <a:lvl1pPr>
              <a:defRPr sz="3200" b="0" baseline="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2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539751" y="1974337"/>
            <a:ext cx="10433050" cy="3217866"/>
          </a:xfrm>
          <a:prstGeom prst="rect">
            <a:avLst/>
          </a:prstGeom>
        </p:spPr>
        <p:txBody>
          <a:bodyPr/>
          <a:lstStyle>
            <a:lvl1pPr marL="3528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800" b="1"/>
            </a:lvl1pPr>
            <a:lvl2pPr marL="1077913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/>
            </a:lvl2pPr>
            <a:lvl3pPr marL="1343025" indent="-2667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612900" indent="-2667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1800"/>
            </a:lvl4pPr>
            <a:lvl5pPr marL="1881188" indent="-2667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2">
            <a:extLst>
              <a:ext uri="{FF2B5EF4-FFF2-40B4-BE49-F238E27FC236}">
                <a16:creationId xmlns:a16="http://schemas.microsoft.com/office/drawing/2014/main" id="{C1FBD292-8498-4AD4-8724-DD229DD24DDF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7751C-7E61-4EC4-B51E-E9D051D9FC6D}" type="datetime1">
              <a:rPr lang="de-DE" altLang="de-DE"/>
              <a:pPr>
                <a:defRPr/>
              </a:pPr>
              <a:t>28.04.2021</a:t>
            </a:fld>
            <a:endParaRPr lang="de-DE" altLang="de-DE"/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C98D539D-F1BD-44DE-A413-C9B55B38C9A9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D141F-CF1D-4E67-A45E-8A6986F0405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75451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/graphic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25"/>
          </p:nvPr>
        </p:nvSpPr>
        <p:spPr>
          <a:xfrm>
            <a:off x="539750" y="1974336"/>
            <a:ext cx="10973377" cy="4302640"/>
          </a:xfrm>
          <a:prstGeom prst="rect">
            <a:avLst/>
          </a:prstGeom>
        </p:spPr>
        <p:txBody>
          <a:bodyPr/>
          <a:lstStyle>
            <a:lvl1pPr marL="360000" indent="0"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>
              <a:defRPr sz="2000"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21"/>
          </p:nvPr>
        </p:nvSpPr>
        <p:spPr>
          <a:xfrm>
            <a:off x="539750" y="455200"/>
            <a:ext cx="9642219" cy="2982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500"/>
              </a:spcBef>
              <a:buNone/>
              <a:defRPr sz="2000" b="1">
                <a:solidFill>
                  <a:srgbClr val="A5A590"/>
                </a:solidFill>
              </a:defRPr>
            </a:lvl1pPr>
            <a:lvl2pPr marL="0" indent="0">
              <a:lnSpc>
                <a:spcPct val="70000"/>
              </a:lnSpc>
              <a:buNone/>
              <a:defRPr sz="20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39750" y="753458"/>
            <a:ext cx="9642219" cy="1220878"/>
          </a:xfrm>
          <a:prstGeom prst="rect">
            <a:avLst/>
          </a:prstGeom>
        </p:spPr>
        <p:txBody>
          <a:bodyPr/>
          <a:lstStyle>
            <a:lvl1pPr>
              <a:defRPr sz="3200" b="0" baseline="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Datumsplatzhalter 2">
            <a:extLst>
              <a:ext uri="{FF2B5EF4-FFF2-40B4-BE49-F238E27FC236}">
                <a16:creationId xmlns:a16="http://schemas.microsoft.com/office/drawing/2014/main" id="{2AF7C60B-4EF5-4593-91E9-342A52A27560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01AFB-A4F7-477E-82E3-E70F78892A44}" type="datetime1">
              <a:rPr lang="de-DE" altLang="de-DE"/>
              <a:pPr>
                <a:defRPr/>
              </a:pPr>
              <a:t>28.04.2021</a:t>
            </a:fld>
            <a:endParaRPr lang="de-DE" altLang="de-DE"/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114D4A43-C80C-4A77-840B-C8BF28C1C35A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E7A05-7562-44DB-A6D5-535F09D2BC3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43508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full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19109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bg>
      <p:bgPr>
        <a:gradFill rotWithShape="1">
          <a:gsLst>
            <a:gs pos="0">
              <a:srgbClr val="B8BAAA"/>
            </a:gs>
            <a:gs pos="22000">
              <a:srgbClr val="CBCDC1"/>
            </a:gs>
            <a:gs pos="57001">
              <a:srgbClr val="DBDDD4"/>
            </a:gs>
            <a:gs pos="100000">
              <a:srgbClr val="E8E8E3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539751" y="1992572"/>
            <a:ext cx="9640800" cy="41792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Font typeface="+mj-lt"/>
              <a:buNone/>
              <a:defRPr sz="2800" b="1"/>
            </a:lvl1pPr>
            <a:lvl2pPr marL="803275" indent="0">
              <a:spcBef>
                <a:spcPts val="0"/>
              </a:spcBef>
              <a:spcAft>
                <a:spcPts val="1200"/>
              </a:spcAft>
              <a:buFont typeface="+mj-lt"/>
              <a:buNone/>
              <a:defRPr sz="2800" b="0"/>
            </a:lvl2pPr>
            <a:lvl3pPr marL="1177925" indent="0" defTabSz="8064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2400"/>
            </a:lvl3pPr>
            <a:lvl4pPr marL="163195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tabLst>
                <a:tab pos="1708150" algn="l"/>
              </a:tabLst>
              <a:defRPr sz="2400"/>
            </a:lvl4pPr>
            <a:lvl5pPr marL="198755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1" y="467122"/>
            <a:ext cx="9640800" cy="384889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spcBef>
                <a:spcPts val="500"/>
              </a:spcBef>
              <a:defRPr sz="20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Datumsplatzhalter 2">
            <a:extLst>
              <a:ext uri="{FF2B5EF4-FFF2-40B4-BE49-F238E27FC236}">
                <a16:creationId xmlns:a16="http://schemas.microsoft.com/office/drawing/2014/main" id="{6C186B12-00E5-4E60-A735-C5CAB97E38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83E54-298F-4CD1-8899-9D8889938900}" type="datetime1">
              <a:rPr lang="de-DE" altLang="de-DE"/>
              <a:pPr>
                <a:defRPr/>
              </a:pPr>
              <a:t>28.04.2021</a:t>
            </a:fld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F91DB3E-27E8-4D83-B3F4-6034BABE7E0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79AA3-EBF5-4288-B544-A8D046B59EA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55157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ing slide Mün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8">
            <a:extLst>
              <a:ext uri="{FF2B5EF4-FFF2-40B4-BE49-F238E27FC236}">
                <a16:creationId xmlns:a16="http://schemas.microsoft.com/office/drawing/2014/main" id="{04D6FD8E-0717-4E2B-A050-2E1AD2BD1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1477203"/>
            <a:ext cx="9983787" cy="35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BEE39B9B-E8AF-4518-A907-D87750ECB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03213"/>
            <a:ext cx="910272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BARDEHLE.COM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7" name="Grafik 16">
            <a:hlinkClick r:id="rId3"/>
            <a:extLst>
              <a:ext uri="{FF2B5EF4-FFF2-40B4-BE49-F238E27FC236}">
                <a16:creationId xmlns:a16="http://schemas.microsoft.com/office/drawing/2014/main" id="{F0EEDFA9-E0CE-4C8B-8801-43EC2F0FB4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49203" y="5305659"/>
            <a:ext cx="250925" cy="248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Grafik 17">
            <a:hlinkClick r:id="rId5"/>
            <a:extLst>
              <a:ext uri="{FF2B5EF4-FFF2-40B4-BE49-F238E27FC236}">
                <a16:creationId xmlns:a16="http://schemas.microsoft.com/office/drawing/2014/main" id="{A1416174-2464-4108-94CC-33F9AA4910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05069" y="5310412"/>
            <a:ext cx="245491" cy="24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Grafik 18">
            <a:hlinkClick r:id="rId7"/>
            <a:extLst>
              <a:ext uri="{FF2B5EF4-FFF2-40B4-BE49-F238E27FC236}">
                <a16:creationId xmlns:a16="http://schemas.microsoft.com/office/drawing/2014/main" id="{81F6D2DD-6966-431C-B6FA-7E52DC183B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56818" y="5252894"/>
            <a:ext cx="300348" cy="300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Grafik 20">
            <a:hlinkClick r:id="rId9"/>
            <a:extLst>
              <a:ext uri="{FF2B5EF4-FFF2-40B4-BE49-F238E27FC236}">
                <a16:creationId xmlns:a16="http://schemas.microsoft.com/office/drawing/2014/main" id="{669D1DA4-F202-42E1-BD9B-275BDE3DCC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65098" y="5169694"/>
            <a:ext cx="381557" cy="38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Grafik 21">
            <a:hlinkClick r:id="rId11"/>
            <a:extLst>
              <a:ext uri="{FF2B5EF4-FFF2-40B4-BE49-F238E27FC236}">
                <a16:creationId xmlns:a16="http://schemas.microsoft.com/office/drawing/2014/main" id="{1EA2E398-5370-4763-858D-2F0AD094E8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53270" y="5308542"/>
            <a:ext cx="245873" cy="24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39D95F8F-2FE3-4ADA-B1C5-4828771F900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9749" y="5637519"/>
            <a:ext cx="3175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BARDEHLE PAGENBERG </a:t>
            </a:r>
            <a:br>
              <a:rPr kumimoji="0" lang="de-DE" alt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de-DE" alt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Partnerschaft mbB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Prinzregentenplatz 7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81675 München</a:t>
            </a:r>
          </a:p>
        </p:txBody>
      </p:sp>
      <p:sp>
        <p:nvSpPr>
          <p:cNvPr id="23" name="Textfeld 1">
            <a:extLst>
              <a:ext uri="{FF2B5EF4-FFF2-40B4-BE49-F238E27FC236}">
                <a16:creationId xmlns:a16="http://schemas.microsoft.com/office/drawing/2014/main" id="{AF31B379-C4AC-46DD-A3B8-DB2979296E4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755390" y="5637519"/>
            <a:ext cx="7439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Firm of the Year for Trademarks in Germany 2021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– Managing IP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Law Firm of the Year 2020 for Intellectual Property Law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– Best Lawyers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®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and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Handelsblatt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Europe's Leading Patent Law Firms 2020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– Financial Times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TOP-KANZLEI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Patentrecht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2020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–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WirtschaftsWoche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Grafik 6">
            <a:hlinkClick r:id="rId13"/>
            <a:extLst>
              <a:ext uri="{FF2B5EF4-FFF2-40B4-BE49-F238E27FC236}">
                <a16:creationId xmlns:a16="http://schemas.microsoft.com/office/drawing/2014/main" id="{AE8DCB4C-A176-451F-BD19-432DA07D9B4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4083" y="5305698"/>
            <a:ext cx="250926" cy="250926"/>
          </a:xfrm>
          <a:prstGeom prst="rect">
            <a:avLst/>
          </a:prstGeom>
        </p:spPr>
      </p:pic>
      <p:pic>
        <p:nvPicPr>
          <p:cNvPr id="15" name="Grafik 14" descr="Ein Bild, das Text enthält.&#10;&#10;Automatisch generierte Beschreibung">
            <a:extLst>
              <a:ext uri="{FF2B5EF4-FFF2-40B4-BE49-F238E27FC236}">
                <a16:creationId xmlns:a16="http://schemas.microsoft.com/office/drawing/2014/main" id="{E474E497-2616-4C9E-8D4F-4C9693431B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0" t="50000" r="22096" b="6918"/>
          <a:stretch/>
        </p:blipFill>
        <p:spPr>
          <a:xfrm>
            <a:off x="11119528" y="2490721"/>
            <a:ext cx="902194" cy="957329"/>
          </a:xfrm>
          <a:prstGeom prst="rect">
            <a:avLst/>
          </a:prstGeom>
        </p:spPr>
      </p:pic>
      <p:sp>
        <p:nvSpPr>
          <p:cNvPr id="16" name="Rectangle 10">
            <a:extLst>
              <a:ext uri="{FF2B5EF4-FFF2-40B4-BE49-F238E27FC236}">
                <a16:creationId xmlns:a16="http://schemas.microsoft.com/office/drawing/2014/main" id="{B20EB848-F910-4BE5-9A5F-5B31BE759DF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072938" y="455613"/>
            <a:ext cx="119062" cy="2063750"/>
          </a:xfrm>
          <a:prstGeom prst="rect">
            <a:avLst/>
          </a:prstGeom>
          <a:solidFill>
            <a:srgbClr val="A5A59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02752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404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DE96CBE8-A299-4D3A-8171-E75C759D4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72938" y="455613"/>
            <a:ext cx="119062" cy="1519237"/>
          </a:xfrm>
          <a:prstGeom prst="rect">
            <a:avLst/>
          </a:prstGeom>
          <a:solidFill>
            <a:srgbClr val="A5A59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>
              <a:ea typeface="ヒラギノ角ゴ Pro W3"/>
              <a:cs typeface="ヒラギノ角ゴ Pro W3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A2D886AF-96F7-4A8A-858D-1EF2EE1E402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2072938" y="1974850"/>
            <a:ext cx="119062" cy="4427538"/>
          </a:xfrm>
          <a:prstGeom prst="rect">
            <a:avLst/>
          </a:prstGeom>
          <a:solidFill>
            <a:srgbClr val="FFDD00"/>
          </a:soli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altLang="de-DE"/>
          </a:p>
        </p:txBody>
      </p:sp>
      <p:sp>
        <p:nvSpPr>
          <p:cNvPr id="11" name="Datumsplatzhalter 2">
            <a:extLst>
              <a:ext uri="{FF2B5EF4-FFF2-40B4-BE49-F238E27FC236}">
                <a16:creationId xmlns:a16="http://schemas.microsoft.com/office/drawing/2014/main" id="{192B920F-3252-449D-8629-3B86A6BB93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9750" y="6459538"/>
            <a:ext cx="993775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3DF1584-55BB-4330-B6D2-D8F9843B923B}" type="datetime1">
              <a:rPr lang="de-DE" altLang="de-DE"/>
              <a:pPr>
                <a:defRPr/>
              </a:pPr>
              <a:t>28.04.2021</a:t>
            </a:fld>
            <a:endParaRPr lang="de-DE" altLang="de-DE"/>
          </a:p>
        </p:txBody>
      </p:sp>
      <p:sp>
        <p:nvSpPr>
          <p:cNvPr id="13" name="Foliennummernplatzhalter 4">
            <a:extLst>
              <a:ext uri="{FF2B5EF4-FFF2-40B4-BE49-F238E27FC236}">
                <a16:creationId xmlns:a16="http://schemas.microsoft.com/office/drawing/2014/main" id="{78728AAC-B8FA-49EE-AB29-10107704E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42475" y="6459538"/>
            <a:ext cx="95885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62EF83-72AD-474C-945D-8B0D8C91477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pic>
        <p:nvPicPr>
          <p:cNvPr id="1030" name="Grafik 8">
            <a:extLst>
              <a:ext uri="{FF2B5EF4-FFF2-40B4-BE49-F238E27FC236}">
                <a16:creationId xmlns:a16="http://schemas.microsoft.com/office/drawing/2014/main" id="{E26E0300-B7F3-4AAC-9DDE-16F4E0C6BDE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4238" y="476250"/>
            <a:ext cx="460375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08" r:id="rId1"/>
    <p:sldLayoutId id="2147485009" r:id="rId2"/>
    <p:sldLayoutId id="2147485010" r:id="rId3"/>
    <p:sldLayoutId id="2147485006" r:id="rId4"/>
    <p:sldLayoutId id="2147485011" r:id="rId5"/>
    <p:sldLayoutId id="2147485007" r:id="rId6"/>
    <p:sldLayoutId id="2147485012" r:id="rId7"/>
    <p:sldLayoutId id="2147485013" r:id="rId8"/>
    <p:sldLayoutId id="2147485015" r:id="rId9"/>
    <p:sldLayoutId id="2147485016" r:id="rId10"/>
    <p:sldLayoutId id="2147485017" r:id="rId11"/>
    <p:sldLayoutId id="2147485018" r:id="rId12"/>
    <p:sldLayoutId id="2147485019" r:id="rId13"/>
    <p:sldLayoutId id="2147485020" r:id="rId14"/>
    <p:sldLayoutId id="2147485021" r:id="rId15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800CC458-FB86-4F85-A0D0-EDC9E5782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47538" y="455613"/>
            <a:ext cx="144462" cy="1884362"/>
          </a:xfrm>
          <a:prstGeom prst="rect">
            <a:avLst/>
          </a:prstGeom>
          <a:solidFill>
            <a:srgbClr val="A5A59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altLang="de-DE" dirty="0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B4811F72-7EB3-41FA-987A-2FBF746A44C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2047538" y="2339975"/>
            <a:ext cx="144462" cy="4062413"/>
          </a:xfrm>
          <a:prstGeom prst="rect">
            <a:avLst/>
          </a:prstGeom>
          <a:solidFill>
            <a:srgbClr val="F7DB1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altLang="de-DE" dirty="0"/>
          </a:p>
        </p:txBody>
      </p:sp>
      <p:pic>
        <p:nvPicPr>
          <p:cNvPr id="1028" name="Grafik 8">
            <a:extLst>
              <a:ext uri="{FF2B5EF4-FFF2-40B4-BE49-F238E27FC236}">
                <a16:creationId xmlns:a16="http://schemas.microsoft.com/office/drawing/2014/main" id="{CB23DD84-06F1-4B40-9170-8BEFD0B2F4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0738" y="476250"/>
            <a:ext cx="460375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Datumsplatzhalter 2">
            <a:extLst>
              <a:ext uri="{FF2B5EF4-FFF2-40B4-BE49-F238E27FC236}">
                <a16:creationId xmlns:a16="http://schemas.microsoft.com/office/drawing/2014/main" id="{E9A1CD30-EFC2-4614-831D-D603FB9721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9750" y="6459538"/>
            <a:ext cx="993775" cy="365125"/>
          </a:xfrm>
          <a:prstGeom prst="rect">
            <a:avLst/>
          </a:prstGeom>
        </p:spPr>
        <p:txBody>
          <a:bodyPr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100FA06-FE53-4957-B3DB-55DB4188A1AE}" type="datetime1">
              <a:rPr lang="de-DE"/>
              <a:pPr>
                <a:defRPr/>
              </a:pPr>
              <a:t>28.04.2021</a:t>
            </a:fld>
            <a:endParaRPr lang="de-DE" dirty="0"/>
          </a:p>
        </p:txBody>
      </p:sp>
      <p:sp>
        <p:nvSpPr>
          <p:cNvPr id="13" name="Foliennummernplatzhalter 4">
            <a:extLst>
              <a:ext uri="{FF2B5EF4-FFF2-40B4-BE49-F238E27FC236}">
                <a16:creationId xmlns:a16="http://schemas.microsoft.com/office/drawing/2014/main" id="{2C2BD993-0557-4CEC-BCEF-E6FF3FC57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42475" y="6459538"/>
            <a:ext cx="95885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cs typeface="Arial" panose="020B0604020202020204" pitchFamily="34" charset="0"/>
              </a:defRPr>
            </a:lvl1pPr>
          </a:lstStyle>
          <a:p>
            <a:fld id="{F229F98C-6C57-4E96-A052-1C430479DB2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06445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23" r:id="rId1"/>
    <p:sldLayoutId id="2147485024" r:id="rId2"/>
    <p:sldLayoutId id="2147485025" r:id="rId3"/>
    <p:sldLayoutId id="2147485026" r:id="rId4"/>
    <p:sldLayoutId id="2147485027" r:id="rId5"/>
    <p:sldLayoutId id="2147485028" r:id="rId6"/>
    <p:sldLayoutId id="2147485029" r:id="rId7"/>
    <p:sldLayoutId id="2147485030" r:id="rId8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platzhalter 1">
            <a:extLst>
              <a:ext uri="{FF2B5EF4-FFF2-40B4-BE49-F238E27FC236}">
                <a16:creationId xmlns:a16="http://schemas.microsoft.com/office/drawing/2014/main" id="{A5E5098A-46B2-4BD7-A3F5-35BCB0A986EE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de-DE" altLang="de-DE" i="1" dirty="0"/>
              <a:t>Joachim Mader</a:t>
            </a:r>
          </a:p>
          <a:p>
            <a:r>
              <a:rPr lang="de-DE" altLang="de-DE" i="1" dirty="0"/>
              <a:t>Rudolf Teschemacher</a:t>
            </a:r>
          </a:p>
        </p:txBody>
      </p:sp>
      <p:sp>
        <p:nvSpPr>
          <p:cNvPr id="17410" name="Titel 2">
            <a:extLst>
              <a:ext uri="{FF2B5EF4-FFF2-40B4-BE49-F238E27FC236}">
                <a16:creationId xmlns:a16="http://schemas.microsoft.com/office/drawing/2014/main" id="{D0D72489-E84C-4F5B-8AD4-8E09FEDF71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9749" y="849949"/>
            <a:ext cx="9640800" cy="3830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2800" b="0" dirty="0"/>
              <a:t>IP Akademie</a:t>
            </a:r>
            <a:br>
              <a:rPr lang="de-DE" altLang="de-DE" sz="2800" b="0" dirty="0"/>
            </a:br>
            <a:r>
              <a:rPr lang="de-DE" altLang="de-DE" sz="2800" b="0" dirty="0"/>
              <a:t>28. April 2021</a:t>
            </a:r>
            <a:br>
              <a:rPr lang="de-DE" altLang="de-DE" b="0" dirty="0"/>
            </a:br>
            <a:br>
              <a:rPr lang="de-DE" altLang="de-DE" dirty="0"/>
            </a:br>
            <a:br>
              <a:rPr lang="de-DE" altLang="de-DE" dirty="0"/>
            </a:br>
            <a:r>
              <a:rPr lang="de-DE" altLang="de-DE" dirty="0"/>
              <a:t>Das europäische Einheitspatent</a:t>
            </a:r>
            <a:br>
              <a:rPr lang="de-DE" altLang="de-DE" dirty="0"/>
            </a:br>
            <a:r>
              <a:rPr lang="de-DE" altLang="de-DE" dirty="0"/>
              <a:t>Geschichte und Perspektive</a:t>
            </a:r>
          </a:p>
        </p:txBody>
      </p:sp>
      <p:sp>
        <p:nvSpPr>
          <p:cNvPr id="17411" name="Datumsplatzhalter 3">
            <a:extLst>
              <a:ext uri="{FF2B5EF4-FFF2-40B4-BE49-F238E27FC236}">
                <a16:creationId xmlns:a16="http://schemas.microsoft.com/office/drawing/2014/main" id="{115B6116-354F-407B-9E91-F19AE4B83D30}"/>
              </a:ext>
            </a:extLst>
          </p:cNvPr>
          <p:cNvSpPr>
            <a:spLocks noGrp="1" noChangeArrowheads="1"/>
          </p:cNvSpPr>
          <p:nvPr>
            <p:ph type="dt" sz="half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0A9CE9F-1BBD-45E6-A451-690C691568BC}" type="datetime1">
              <a:rPr lang="de-DE" altLang="de-DE" smtClean="0"/>
              <a:pPr/>
              <a:t>28.04.2021</a:t>
            </a:fld>
            <a:endParaRPr lang="de-DE" altLang="de-D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platzhalter 1">
            <a:extLst>
              <a:ext uri="{FF2B5EF4-FFF2-40B4-BE49-F238E27FC236}">
                <a16:creationId xmlns:a16="http://schemas.microsoft.com/office/drawing/2014/main" id="{32CC9787-375E-4069-BB9F-3348141554EA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539750" y="1152063"/>
            <a:ext cx="11009082" cy="5239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35012" lvl="1" indent="0">
              <a:spcBef>
                <a:spcPct val="0"/>
              </a:spcBef>
              <a:buNone/>
            </a:pPr>
            <a:r>
              <a:rPr lang="de-DE" altLang="de-DE" sz="2000" b="1" dirty="0"/>
              <a:t>Die Verknüpfung der Teile des Pakets</a:t>
            </a:r>
            <a:br>
              <a:rPr lang="de-DE" altLang="de-DE" sz="2000" b="1" dirty="0"/>
            </a:br>
            <a:endParaRPr lang="de-DE" altLang="de-DE" sz="2000" b="1" dirty="0"/>
          </a:p>
          <a:p>
            <a:pPr marL="735012" lvl="1" indent="0">
              <a:spcBef>
                <a:spcPct val="0"/>
              </a:spcBef>
              <a:buNone/>
            </a:pPr>
            <a:r>
              <a:rPr lang="de-DE" sz="2000" dirty="0"/>
              <a:t>•	Die beiden EU </a:t>
            </a:r>
            <a:r>
              <a:rPr lang="de-DE" sz="2000" dirty="0" err="1"/>
              <a:t>VOen</a:t>
            </a:r>
            <a:r>
              <a:rPr lang="de-DE" sz="2000" dirty="0"/>
              <a:t> 	Inkrafttreten nach Veröffentlichung </a:t>
            </a:r>
            <a:br>
              <a:rPr lang="de-DE" sz="2000" dirty="0"/>
            </a:br>
            <a:r>
              <a:rPr lang="de-DE" sz="2000" dirty="0"/>
              <a:t> 				am 20.01.2013</a:t>
            </a:r>
          </a:p>
          <a:p>
            <a:pPr marL="735012" lvl="1" indent="0">
              <a:spcBef>
                <a:spcPct val="0"/>
              </a:spcBef>
              <a:buNone/>
            </a:pPr>
            <a:r>
              <a:rPr lang="de-DE" sz="2000" dirty="0"/>
              <a:t>• 	Das EPGÜ		Inkrafttreten nach Ratifikation durch</a:t>
            </a:r>
            <a:br>
              <a:rPr lang="de-DE" sz="2000" dirty="0"/>
            </a:br>
            <a:r>
              <a:rPr lang="de-DE" sz="2000" dirty="0"/>
              <a:t>				13 Staaten</a:t>
            </a:r>
            <a:br>
              <a:rPr lang="de-DE" sz="2000" dirty="0"/>
            </a:br>
            <a:r>
              <a:rPr lang="de-DE" sz="2000" dirty="0"/>
              <a:t>				einschließlich der 3 Staaten, in denen es 2012</a:t>
            </a:r>
            <a:br>
              <a:rPr lang="de-DE" sz="2000" dirty="0"/>
            </a:br>
            <a:r>
              <a:rPr lang="de-DE" sz="2000" dirty="0"/>
              <a:t>				die meisten europäischen Patente gab,</a:t>
            </a:r>
            <a:br>
              <a:rPr lang="de-DE" sz="2000" dirty="0"/>
            </a:br>
            <a:r>
              <a:rPr lang="de-DE" sz="2000" dirty="0"/>
              <a:t>				das waren DE, UK und FR</a:t>
            </a:r>
          </a:p>
          <a:p>
            <a:pPr marL="735012" lvl="1" indent="0">
              <a:spcBef>
                <a:spcPct val="0"/>
              </a:spcBef>
              <a:buNone/>
            </a:pP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Folge des Brexit		</a:t>
            </a:r>
            <a:r>
              <a:rPr lang="de-DE" altLang="de-DE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 keine Vertragspartei mehr </a:t>
            </a:r>
            <a:b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				formal </a:t>
            </a:r>
            <a:r>
              <a:rPr lang="de-DE" alt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withdrawal</a:t>
            </a: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7/2020 </a:t>
            </a:r>
            <a:b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				zwischenzeitlich hinzugekommen: IT</a:t>
            </a:r>
          </a:p>
          <a:p>
            <a:pPr marL="735012" lvl="1" indent="0">
              <a:spcBef>
                <a:spcPct val="0"/>
              </a:spcBef>
              <a:buNone/>
            </a:pP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Ratifizierungen		</a:t>
            </a:r>
            <a:r>
              <a:rPr lang="de-DE" altLang="de-DE" sz="2000" dirty="0"/>
              <a:t>AT, BE, BG, DK, EE, FI, FR, IT, LT, LU, LV, MT, NL, PT, SE (15)</a:t>
            </a:r>
            <a:br>
              <a:rPr lang="de-DE" altLang="de-DE" sz="2000" b="1" dirty="0"/>
            </a:br>
            <a:r>
              <a:rPr lang="de-DE" altLang="de-DE" sz="2000" b="1" dirty="0"/>
              <a:t>				</a:t>
            </a:r>
            <a:endParaRPr lang="de-DE" altLang="de-DE" sz="2000" dirty="0"/>
          </a:p>
        </p:txBody>
      </p:sp>
      <p:sp>
        <p:nvSpPr>
          <p:cNvPr id="20482" name="Textplatzhalter 2">
            <a:extLst>
              <a:ext uri="{FF2B5EF4-FFF2-40B4-BE49-F238E27FC236}">
                <a16:creationId xmlns:a16="http://schemas.microsoft.com/office/drawing/2014/main" id="{D1F472C6-8C12-4E46-B53C-F9BB105F61E3}"/>
              </a:ext>
            </a:extLst>
          </p:cNvPr>
          <p:cNvSpPr>
            <a:spLocks noGrp="1" noChangeArrowheads="1"/>
          </p:cNvSpPr>
          <p:nvPr>
            <p:ph type="body" sz="quarter" idx="21"/>
          </p:nvPr>
        </p:nvSpPr>
        <p:spPr bwMode="auto">
          <a:xfrm>
            <a:off x="539750" y="455613"/>
            <a:ext cx="9642475" cy="29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/>
              <a:t>Das Einheitspatentpaket - Inkrafttreten</a:t>
            </a:r>
          </a:p>
        </p:txBody>
      </p:sp>
      <p:sp>
        <p:nvSpPr>
          <p:cNvPr id="20484" name="Datumsplatzhalter 4">
            <a:extLst>
              <a:ext uri="{FF2B5EF4-FFF2-40B4-BE49-F238E27FC236}">
                <a16:creationId xmlns:a16="http://schemas.microsoft.com/office/drawing/2014/main" id="{85018B30-67C0-41AE-B0C4-34CCD357EE94}"/>
              </a:ext>
            </a:extLst>
          </p:cNvPr>
          <p:cNvSpPr>
            <a:spLocks noGrp="1" noChangeArrowheads="1"/>
          </p:cNvSpPr>
          <p:nvPr>
            <p:ph type="dt" sz="quarter" idx="2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1461AEF-3AA1-477C-A1D6-85C6F332F5F1}" type="datetime1">
              <a:rPr lang="de-DE" altLang="de-DE" smtClean="0"/>
              <a:pPr/>
              <a:t>28.04.2021</a:t>
            </a:fld>
            <a:endParaRPr lang="de-DE" altLang="de-DE"/>
          </a:p>
        </p:txBody>
      </p:sp>
      <p:sp>
        <p:nvSpPr>
          <p:cNvPr id="20485" name="Foliennummernplatzhalter 5">
            <a:extLst>
              <a:ext uri="{FF2B5EF4-FFF2-40B4-BE49-F238E27FC236}">
                <a16:creationId xmlns:a16="http://schemas.microsoft.com/office/drawing/2014/main" id="{496083E2-D976-43EA-918C-B557615E18FB}"/>
              </a:ext>
            </a:extLst>
          </p:cNvPr>
          <p:cNvSpPr>
            <a:spLocks noGrp="1" noChangeArrowheads="1"/>
          </p:cNvSpPr>
          <p:nvPr>
            <p:ph type="sldNum" sz="quarter" idx="2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68E97D5-4826-4A02-8628-FB3C96E865CF}" type="slidenum">
              <a:rPr lang="de-DE" altLang="de-DE" smtClean="0"/>
              <a:pPr/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5374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platzhalter 1">
            <a:extLst>
              <a:ext uri="{FF2B5EF4-FFF2-40B4-BE49-F238E27FC236}">
                <a16:creationId xmlns:a16="http://schemas.microsoft.com/office/drawing/2014/main" id="{32CC9787-375E-4069-BB9F-3348141554EA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539750" y="1152063"/>
            <a:ext cx="11009082" cy="5239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35012" lvl="1" indent="0">
              <a:spcBef>
                <a:spcPct val="0"/>
              </a:spcBef>
              <a:buNone/>
            </a:pPr>
            <a:r>
              <a:rPr lang="de-DE" altLang="de-DE" sz="2000" b="1" dirty="0"/>
              <a:t>Zum Inkrafttreten fehlt	Deutschland</a:t>
            </a:r>
            <a:br>
              <a:rPr lang="de-DE" altLang="de-DE" sz="2000" b="1" dirty="0"/>
            </a:br>
            <a:endParaRPr lang="de-DE" altLang="de-DE" sz="2000" b="1" dirty="0"/>
          </a:p>
          <a:p>
            <a:pPr marL="735012" lvl="1" indent="0">
              <a:spcBef>
                <a:spcPct val="0"/>
              </a:spcBef>
              <a:buNone/>
            </a:pPr>
            <a:r>
              <a:rPr lang="de-DE" altLang="de-DE" sz="2000" dirty="0"/>
              <a:t>Drei Versuche </a:t>
            </a:r>
            <a:br>
              <a:rPr lang="de-DE" altLang="de-DE" sz="2000" dirty="0"/>
            </a:br>
            <a:r>
              <a:rPr lang="de-DE" altLang="de-DE" sz="2000" dirty="0"/>
              <a:t>zur Ratifizierung		1. Versuch BR-Drucks. 280/16 vom 27.05.2016</a:t>
            </a:r>
            <a:br>
              <a:rPr lang="de-DE" altLang="de-DE" sz="2000" dirty="0"/>
            </a:br>
            <a:r>
              <a:rPr lang="de-DE" altLang="de-DE" sz="2000" dirty="0"/>
              <a:t>				</a:t>
            </a:r>
            <a:r>
              <a:rPr lang="de-DE" altLang="de-DE" sz="1800" dirty="0"/>
              <a:t>zurückgezogen wegen falscher Fristsetzung</a:t>
            </a:r>
          </a:p>
          <a:p>
            <a:pPr marL="735012" lvl="1" indent="0">
              <a:spcBef>
                <a:spcPct val="0"/>
              </a:spcBef>
              <a:buNone/>
            </a:pPr>
            <a:r>
              <a:rPr lang="de-DE" altLang="de-DE" sz="2000" dirty="0"/>
              <a:t>				2. Versuch BR-Drucks.</a:t>
            </a:r>
            <a:r>
              <a:rPr lang="de-DE" altLang="de-DE" sz="1800" dirty="0"/>
              <a:t> 751/16</a:t>
            </a:r>
            <a:r>
              <a:rPr lang="de-DE" altLang="de-DE" sz="2000" dirty="0"/>
              <a:t> vom 9.12.2016</a:t>
            </a:r>
            <a:r>
              <a:rPr lang="de-DE" altLang="de-DE" sz="1800" dirty="0"/>
              <a:t>		</a:t>
            </a:r>
          </a:p>
          <a:p>
            <a:pPr marL="735012" lvl="1" indent="0">
              <a:spcBef>
                <a:spcPct val="0"/>
              </a:spcBef>
              <a:buNone/>
            </a:pPr>
            <a:r>
              <a:rPr lang="de-DE" altLang="de-DE" sz="1800" dirty="0"/>
              <a:t>				Verfassungsbeschwerde RA </a:t>
            </a:r>
            <a:r>
              <a:rPr lang="de-DE" altLang="de-DE" sz="1800" dirty="0" err="1"/>
              <a:t>Stjerna</a:t>
            </a:r>
            <a:endParaRPr lang="de-DE" altLang="de-DE" sz="1800" dirty="0"/>
          </a:p>
          <a:p>
            <a:pPr marL="735012" lvl="1" indent="0">
              <a:spcBef>
                <a:spcPct val="0"/>
              </a:spcBef>
              <a:buNone/>
            </a:pPr>
            <a:r>
              <a:rPr lang="de-DE" altLang="de-DE" sz="1800" dirty="0"/>
              <a:t>				Auf Ersuchen des BVerfG unterzeichnet der Bundespräsident					das Zustimmungsgesetz nicht</a:t>
            </a:r>
          </a:p>
          <a:p>
            <a:pPr marL="735012" lvl="1" indent="0">
              <a:spcBef>
                <a:spcPct val="0"/>
              </a:spcBef>
              <a:buNone/>
            </a:pPr>
            <a:r>
              <a:rPr lang="de-DE" altLang="de-DE" sz="2000" dirty="0"/>
              <a:t>				BVerfG, 2 BvR 739/17, GRUR 2020, 506</a:t>
            </a:r>
            <a:br>
              <a:rPr lang="de-DE" altLang="de-DE" sz="2000" dirty="0"/>
            </a:br>
            <a:r>
              <a:rPr lang="de-DE" altLang="de-DE" sz="2000" dirty="0"/>
              <a:t>				</a:t>
            </a:r>
            <a:r>
              <a:rPr lang="de-DE" altLang="de-DE" sz="2000" b="1" dirty="0" err="1">
                <a:solidFill>
                  <a:schemeClr val="accent5">
                    <a:lumMod val="50000"/>
                  </a:schemeClr>
                </a:solidFill>
              </a:rPr>
              <a:t>ZustimmungsG</a:t>
            </a:r>
            <a:r>
              <a:rPr lang="de-DE" altLang="de-DE" sz="2000" b="1" dirty="0">
                <a:solidFill>
                  <a:schemeClr val="accent5">
                    <a:lumMod val="50000"/>
                  </a:schemeClr>
                </a:solidFill>
              </a:rPr>
              <a:t> verfassungswidrig</a:t>
            </a:r>
            <a:br>
              <a:rPr lang="de-DE" altLang="de-DE" sz="2000" dirty="0"/>
            </a:br>
            <a:r>
              <a:rPr lang="de-DE" altLang="de-DE" sz="2000" dirty="0"/>
              <a:t>			</a:t>
            </a: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►	erforderliche 2/3 Mehrheit nicht gewahrt</a:t>
            </a:r>
          </a:p>
          <a:p>
            <a:pPr marL="735012" lvl="1" indent="0">
              <a:spcBef>
                <a:spcPct val="0"/>
              </a:spcBef>
              <a:buNone/>
            </a:pP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				3</a:t>
            </a:r>
            <a:r>
              <a:rPr lang="de-DE" altLang="de-DE" sz="2000" dirty="0"/>
              <a:t>. Versuch BR-Drucks. 448/20 vom 7.08.2020 </a:t>
            </a:r>
          </a:p>
        </p:txBody>
      </p:sp>
      <p:sp>
        <p:nvSpPr>
          <p:cNvPr id="20482" name="Textplatzhalter 2">
            <a:extLst>
              <a:ext uri="{FF2B5EF4-FFF2-40B4-BE49-F238E27FC236}">
                <a16:creationId xmlns:a16="http://schemas.microsoft.com/office/drawing/2014/main" id="{D1F472C6-8C12-4E46-B53C-F9BB105F61E3}"/>
              </a:ext>
            </a:extLst>
          </p:cNvPr>
          <p:cNvSpPr>
            <a:spLocks noGrp="1" noChangeArrowheads="1"/>
          </p:cNvSpPr>
          <p:nvPr>
            <p:ph type="body" sz="quarter" idx="21"/>
          </p:nvPr>
        </p:nvSpPr>
        <p:spPr bwMode="auto">
          <a:xfrm>
            <a:off x="652540" y="403247"/>
            <a:ext cx="9642475" cy="29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/>
              <a:t>Das Einheitspatentpaket - Inkrafttreten</a:t>
            </a:r>
          </a:p>
        </p:txBody>
      </p:sp>
      <p:sp>
        <p:nvSpPr>
          <p:cNvPr id="20484" name="Datumsplatzhalter 4">
            <a:extLst>
              <a:ext uri="{FF2B5EF4-FFF2-40B4-BE49-F238E27FC236}">
                <a16:creationId xmlns:a16="http://schemas.microsoft.com/office/drawing/2014/main" id="{85018B30-67C0-41AE-B0C4-34CCD357EE94}"/>
              </a:ext>
            </a:extLst>
          </p:cNvPr>
          <p:cNvSpPr>
            <a:spLocks noGrp="1" noChangeArrowheads="1"/>
          </p:cNvSpPr>
          <p:nvPr>
            <p:ph type="dt" sz="quarter" idx="2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1461AEF-3AA1-477C-A1D6-85C6F332F5F1}" type="datetime1">
              <a:rPr lang="de-DE" altLang="de-DE" smtClean="0"/>
              <a:pPr/>
              <a:t>28.04.2021</a:t>
            </a:fld>
            <a:endParaRPr lang="de-DE" altLang="de-DE"/>
          </a:p>
        </p:txBody>
      </p:sp>
      <p:sp>
        <p:nvSpPr>
          <p:cNvPr id="20485" name="Foliennummernplatzhalter 5">
            <a:extLst>
              <a:ext uri="{FF2B5EF4-FFF2-40B4-BE49-F238E27FC236}">
                <a16:creationId xmlns:a16="http://schemas.microsoft.com/office/drawing/2014/main" id="{496083E2-D976-43EA-918C-B557615E18FB}"/>
              </a:ext>
            </a:extLst>
          </p:cNvPr>
          <p:cNvSpPr>
            <a:spLocks noGrp="1" noChangeArrowheads="1"/>
          </p:cNvSpPr>
          <p:nvPr>
            <p:ph type="sldNum" sz="quarter" idx="2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68E97D5-4826-4A02-8628-FB3C96E865CF}" type="slidenum">
              <a:rPr lang="de-DE" altLang="de-DE" smtClean="0"/>
              <a:pPr/>
              <a:t>11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2026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platzhalter 1">
            <a:extLst>
              <a:ext uri="{FF2B5EF4-FFF2-40B4-BE49-F238E27FC236}">
                <a16:creationId xmlns:a16="http://schemas.microsoft.com/office/drawing/2014/main" id="{32CC9787-375E-4069-BB9F-3348141554EA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539750" y="1152063"/>
            <a:ext cx="11009082" cy="5239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35012" lvl="1" indent="0">
              <a:spcBef>
                <a:spcPct val="0"/>
              </a:spcBef>
              <a:buNone/>
            </a:pPr>
            <a:r>
              <a:rPr lang="de-DE" altLang="de-DE" sz="2000" b="1" dirty="0"/>
              <a:t>Zum Inkrafttreten fehlt	Deutschland</a:t>
            </a:r>
            <a:br>
              <a:rPr lang="de-DE" altLang="de-DE" sz="2000" b="1" dirty="0"/>
            </a:br>
            <a:endParaRPr lang="de-DE" altLang="de-DE" sz="2000" b="1" dirty="0"/>
          </a:p>
          <a:p>
            <a:pPr marL="735012" lvl="1" indent="0">
              <a:spcBef>
                <a:spcPct val="0"/>
              </a:spcBef>
              <a:buNone/>
            </a:pPr>
            <a:r>
              <a:rPr lang="de-DE" altLang="de-DE" sz="2000" dirty="0"/>
              <a:t>Status quo		Zwei weitere Verfassungsbeschwerden</a:t>
            </a:r>
          </a:p>
          <a:p>
            <a:pPr marL="735012" lvl="1" indent="0">
              <a:spcBef>
                <a:spcPct val="0"/>
              </a:spcBef>
              <a:buNone/>
            </a:pPr>
            <a:r>
              <a:rPr lang="de-DE" altLang="de-DE" sz="2000" dirty="0"/>
              <a:t>12/2020			</a:t>
            </a:r>
            <a:r>
              <a:rPr lang="de-DE" sz="2000" dirty="0"/>
              <a:t>2 BvR 2217/20 (</a:t>
            </a:r>
            <a:r>
              <a:rPr lang="de-DE" sz="2000" dirty="0" err="1"/>
              <a:t>Stjerna</a:t>
            </a:r>
            <a:r>
              <a:rPr lang="de-DE" sz="2000" dirty="0"/>
              <a:t>)</a:t>
            </a:r>
            <a:br>
              <a:rPr lang="de-DE" sz="2000" dirty="0"/>
            </a:br>
            <a:r>
              <a:rPr lang="de-DE" sz="2000" dirty="0"/>
              <a:t>				2 BvR 2216/20 (FFI </a:t>
            </a:r>
            <a:r>
              <a:rPr lang="de-DE" sz="2000" dirty="0" err="1"/>
              <a:t>Henrion</a:t>
            </a:r>
            <a:r>
              <a:rPr lang="de-DE" sz="2000" dirty="0"/>
              <a:t>?)</a:t>
            </a:r>
          </a:p>
          <a:p>
            <a:pPr marL="735012" lvl="1" indent="0">
              <a:spcBef>
                <a:spcPct val="0"/>
              </a:spcBef>
              <a:buNone/>
            </a:pPr>
            <a:r>
              <a:rPr lang="de-DE" altLang="de-DE" sz="2000" dirty="0"/>
              <a:t>1/2021			erneutes Ersuchen des BVerfG:</a:t>
            </a:r>
            <a:br>
              <a:rPr lang="de-DE" altLang="de-DE" sz="2000" dirty="0"/>
            </a:br>
            <a:r>
              <a:rPr lang="de-DE" altLang="de-DE" sz="2000" dirty="0"/>
              <a:t>				</a:t>
            </a:r>
            <a:r>
              <a:rPr lang="de-DE" altLang="de-DE" sz="2000" b="1" dirty="0">
                <a:solidFill>
                  <a:schemeClr val="accent5">
                    <a:lumMod val="50000"/>
                  </a:schemeClr>
                </a:solidFill>
              </a:rPr>
              <a:t>Bundespräsident unterzeichnet das </a:t>
            </a:r>
            <a:r>
              <a:rPr lang="de-DE" altLang="de-DE" sz="2000" b="1" dirty="0" err="1">
                <a:solidFill>
                  <a:schemeClr val="accent5">
                    <a:lumMod val="50000"/>
                  </a:schemeClr>
                </a:solidFill>
              </a:rPr>
              <a:t>ZustimmungsG</a:t>
            </a:r>
            <a:r>
              <a:rPr lang="de-DE" altLang="de-DE" sz="2000" b="1" dirty="0">
                <a:solidFill>
                  <a:schemeClr val="accent5">
                    <a:lumMod val="50000"/>
                  </a:schemeClr>
                </a:solidFill>
              </a:rPr>
              <a:t> nicht</a:t>
            </a:r>
          </a:p>
          <a:p>
            <a:pPr marL="735012" lvl="1" indent="0">
              <a:spcBef>
                <a:spcPct val="0"/>
              </a:spcBef>
              <a:buNone/>
            </a:pPr>
            <a:r>
              <a:rPr lang="de-DE" altLang="de-DE" sz="2000" dirty="0"/>
              <a:t>Perspektive </a:t>
            </a:r>
            <a:br>
              <a:rPr lang="de-DE" altLang="de-DE" sz="2000" dirty="0"/>
            </a:br>
            <a:r>
              <a:rPr lang="de-DE" altLang="de-DE" sz="2000" dirty="0"/>
              <a:t>zeitlich			Beide Verfassungsbeschwerden nicht auf der Jahresvorschau 				des BVerfG für 2021</a:t>
            </a:r>
          </a:p>
          <a:p>
            <a:pPr marL="735012" lvl="1" indent="0">
              <a:spcBef>
                <a:spcPct val="0"/>
              </a:spcBef>
              <a:buNone/>
            </a:pPr>
            <a:r>
              <a:rPr lang="de-DE" altLang="de-DE" sz="2000" dirty="0"/>
              <a:t>				aber:</a:t>
            </a:r>
            <a:br>
              <a:rPr lang="de-DE" altLang="de-DE" sz="2000" dirty="0"/>
            </a:br>
            <a:r>
              <a:rPr lang="de-DE" altLang="de-DE" sz="2000" dirty="0"/>
              <a:t>				5 Verfassungsbeschwerden </a:t>
            </a:r>
            <a:r>
              <a:rPr lang="de-DE" altLang="de-DE" sz="2000" dirty="0" err="1"/>
              <a:t>wg</a:t>
            </a:r>
            <a:r>
              <a:rPr lang="de-DE" altLang="de-DE" sz="2000" dirty="0"/>
              <a:t> unzureichendem Rechtsschutz 				vor dem EPA</a:t>
            </a:r>
            <a:br>
              <a:rPr lang="de-DE" altLang="de-DE" sz="2000" dirty="0"/>
            </a:br>
            <a:r>
              <a:rPr lang="de-DE" altLang="de-DE" sz="2000" dirty="0"/>
              <a:t>				</a:t>
            </a:r>
            <a:r>
              <a:rPr lang="de-DE" sz="1600" dirty="0"/>
              <a:t>2 BvR 2480/10, 2 BvR 421/13, 2 BvR 786/15, 2 BvR 756/16, 2 BvR 561/18 </a:t>
            </a:r>
            <a:br>
              <a:rPr lang="de-DE" altLang="de-DE" sz="2000" dirty="0"/>
            </a:br>
            <a:r>
              <a:rPr lang="de-DE" altLang="de-DE" sz="2000" dirty="0"/>
              <a:t>				</a:t>
            </a:r>
          </a:p>
        </p:txBody>
      </p:sp>
      <p:sp>
        <p:nvSpPr>
          <p:cNvPr id="20482" name="Textplatzhalter 2">
            <a:extLst>
              <a:ext uri="{FF2B5EF4-FFF2-40B4-BE49-F238E27FC236}">
                <a16:creationId xmlns:a16="http://schemas.microsoft.com/office/drawing/2014/main" id="{D1F472C6-8C12-4E46-B53C-F9BB105F61E3}"/>
              </a:ext>
            </a:extLst>
          </p:cNvPr>
          <p:cNvSpPr>
            <a:spLocks noGrp="1" noChangeArrowheads="1"/>
          </p:cNvSpPr>
          <p:nvPr>
            <p:ph type="body" sz="quarter" idx="21"/>
          </p:nvPr>
        </p:nvSpPr>
        <p:spPr bwMode="auto">
          <a:xfrm>
            <a:off x="584060" y="466724"/>
            <a:ext cx="9642475" cy="29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/>
              <a:t>Das Einheitspatentpaket - Inkrafttreten</a:t>
            </a:r>
          </a:p>
        </p:txBody>
      </p:sp>
      <p:sp>
        <p:nvSpPr>
          <p:cNvPr id="20484" name="Datumsplatzhalter 4">
            <a:extLst>
              <a:ext uri="{FF2B5EF4-FFF2-40B4-BE49-F238E27FC236}">
                <a16:creationId xmlns:a16="http://schemas.microsoft.com/office/drawing/2014/main" id="{85018B30-67C0-41AE-B0C4-34CCD357EE94}"/>
              </a:ext>
            </a:extLst>
          </p:cNvPr>
          <p:cNvSpPr>
            <a:spLocks noGrp="1" noChangeArrowheads="1"/>
          </p:cNvSpPr>
          <p:nvPr>
            <p:ph type="dt" sz="quarter" idx="2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1461AEF-3AA1-477C-A1D6-85C6F332F5F1}" type="datetime1">
              <a:rPr lang="de-DE" altLang="de-DE" smtClean="0"/>
              <a:pPr/>
              <a:t>28.04.2021</a:t>
            </a:fld>
            <a:endParaRPr lang="de-DE" altLang="de-DE"/>
          </a:p>
        </p:txBody>
      </p:sp>
      <p:sp>
        <p:nvSpPr>
          <p:cNvPr id="20485" name="Foliennummernplatzhalter 5">
            <a:extLst>
              <a:ext uri="{FF2B5EF4-FFF2-40B4-BE49-F238E27FC236}">
                <a16:creationId xmlns:a16="http://schemas.microsoft.com/office/drawing/2014/main" id="{496083E2-D976-43EA-918C-B557615E18FB}"/>
              </a:ext>
            </a:extLst>
          </p:cNvPr>
          <p:cNvSpPr>
            <a:spLocks noGrp="1" noChangeArrowheads="1"/>
          </p:cNvSpPr>
          <p:nvPr>
            <p:ph type="sldNum" sz="quarter" idx="2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68E97D5-4826-4A02-8628-FB3C96E865CF}" type="slidenum">
              <a:rPr lang="de-DE" altLang="de-DE" smtClean="0"/>
              <a:pPr/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7656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platzhalter 1">
            <a:extLst>
              <a:ext uri="{FF2B5EF4-FFF2-40B4-BE49-F238E27FC236}">
                <a16:creationId xmlns:a16="http://schemas.microsoft.com/office/drawing/2014/main" id="{32CC9787-375E-4069-BB9F-3348141554EA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539750" y="1152063"/>
            <a:ext cx="11009082" cy="5239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35012" lvl="1" indent="0">
              <a:spcBef>
                <a:spcPct val="0"/>
              </a:spcBef>
              <a:buNone/>
            </a:pPr>
            <a:r>
              <a:rPr lang="de-DE" altLang="de-DE" sz="2000" b="1" dirty="0"/>
              <a:t>Zum Inkrafttreten fehlt	Deutschland</a:t>
            </a:r>
            <a:br>
              <a:rPr lang="de-DE" altLang="de-DE" sz="2000" b="1" dirty="0"/>
            </a:br>
            <a:endParaRPr lang="de-DE" altLang="de-DE" sz="2000" b="1" dirty="0"/>
          </a:p>
          <a:p>
            <a:pPr marL="735012" lvl="1" indent="0">
              <a:spcBef>
                <a:spcPct val="0"/>
              </a:spcBef>
              <a:buNone/>
            </a:pPr>
            <a:r>
              <a:rPr lang="de-DE" altLang="de-DE" sz="2000" dirty="0"/>
              <a:t>Perspektive </a:t>
            </a:r>
            <a:br>
              <a:rPr lang="de-DE" altLang="de-DE" sz="2000" dirty="0"/>
            </a:br>
            <a:r>
              <a:rPr lang="de-DE" altLang="de-DE" sz="2000" dirty="0"/>
              <a:t>inhaltlich			Der in 2 BvR 739/17 entscheidungserhebliche Mangel </a:t>
            </a:r>
            <a:br>
              <a:rPr lang="de-DE" altLang="de-DE" sz="2000" dirty="0"/>
            </a:br>
            <a:r>
              <a:rPr lang="de-DE" altLang="de-DE" sz="2000" dirty="0"/>
              <a:t>				ist beseitigt</a:t>
            </a:r>
          </a:p>
          <a:p>
            <a:pPr marL="735012" lvl="1" indent="0">
              <a:spcBef>
                <a:spcPct val="0"/>
              </a:spcBef>
              <a:buNone/>
            </a:pPr>
            <a:r>
              <a:rPr lang="de-DE" altLang="de-DE" sz="2000" dirty="0"/>
              <a:t>				Prüfungsmaßstab dort wegen Übertragung von Hoheitsrechten:</a:t>
            </a:r>
            <a:br>
              <a:rPr lang="de-DE" altLang="de-DE" sz="2000" dirty="0"/>
            </a:br>
            <a:r>
              <a:rPr lang="de-DE" altLang="de-DE" sz="2000" dirty="0"/>
              <a:t>				das demokratische Prinzip (Art. 38 GG) </a:t>
            </a:r>
          </a:p>
          <a:p>
            <a:pPr marL="735012" lvl="1" indent="0">
              <a:spcBef>
                <a:spcPct val="0"/>
              </a:spcBef>
              <a:buNone/>
            </a:pPr>
            <a:r>
              <a:rPr lang="de-DE" altLang="de-DE" sz="2000" dirty="0"/>
              <a:t>				„Normale“ Grundrechtsverstöße kein Prüfungsmaßstab </a:t>
            </a:r>
            <a:br>
              <a:rPr lang="de-DE" altLang="de-DE" sz="2000" dirty="0"/>
            </a:br>
            <a:r>
              <a:rPr lang="de-DE" altLang="de-DE" sz="2000" dirty="0"/>
              <a:t>				während des Gesetzgebungsverfahrens,</a:t>
            </a:r>
          </a:p>
          <a:p>
            <a:pPr marL="735012" lvl="1" indent="0">
              <a:spcBef>
                <a:spcPct val="0"/>
              </a:spcBef>
              <a:buNone/>
            </a:pPr>
            <a:r>
              <a:rPr lang="de-DE" altLang="de-DE" sz="2000" dirty="0"/>
              <a:t>				Verfassungsbeschwerde kein </a:t>
            </a:r>
            <a:r>
              <a:rPr lang="de-DE" altLang="de-DE" sz="2000" dirty="0" err="1"/>
              <a:t>Popularrechtsbehelf</a:t>
            </a:r>
            <a:r>
              <a:rPr lang="de-DE" altLang="de-DE" sz="2000" dirty="0"/>
              <a:t>, </a:t>
            </a:r>
            <a:br>
              <a:rPr lang="de-DE" altLang="de-DE" sz="2000" dirty="0"/>
            </a:br>
            <a:r>
              <a:rPr lang="de-DE" altLang="de-DE" sz="2000" dirty="0"/>
              <a:t>				Voraussetzung unmittelbare Betroffenheit</a:t>
            </a:r>
          </a:p>
          <a:p>
            <a:pPr marL="735012" lvl="1" indent="0">
              <a:spcBef>
                <a:spcPct val="0"/>
              </a:spcBef>
              <a:buNone/>
            </a:pPr>
            <a:r>
              <a:rPr lang="de-DE" altLang="de-DE" sz="2000" dirty="0"/>
              <a:t>				</a:t>
            </a:r>
            <a:r>
              <a:rPr lang="de-DE" altLang="de-DE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	erst nach Inkrafttreten </a:t>
            </a:r>
            <a:endParaRPr lang="de-DE" altLang="de-DE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482" name="Textplatzhalter 2">
            <a:extLst>
              <a:ext uri="{FF2B5EF4-FFF2-40B4-BE49-F238E27FC236}">
                <a16:creationId xmlns:a16="http://schemas.microsoft.com/office/drawing/2014/main" id="{D1F472C6-8C12-4E46-B53C-F9BB105F61E3}"/>
              </a:ext>
            </a:extLst>
          </p:cNvPr>
          <p:cNvSpPr>
            <a:spLocks noGrp="1" noChangeArrowheads="1"/>
          </p:cNvSpPr>
          <p:nvPr>
            <p:ph type="body" sz="quarter" idx="21"/>
          </p:nvPr>
        </p:nvSpPr>
        <p:spPr bwMode="auto">
          <a:xfrm>
            <a:off x="539750" y="455613"/>
            <a:ext cx="9642475" cy="29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/>
              <a:t>Das Einheitspatentpaket - Inkrafttreten</a:t>
            </a:r>
          </a:p>
        </p:txBody>
      </p:sp>
      <p:sp>
        <p:nvSpPr>
          <p:cNvPr id="20484" name="Datumsplatzhalter 4">
            <a:extLst>
              <a:ext uri="{FF2B5EF4-FFF2-40B4-BE49-F238E27FC236}">
                <a16:creationId xmlns:a16="http://schemas.microsoft.com/office/drawing/2014/main" id="{85018B30-67C0-41AE-B0C4-34CCD357EE94}"/>
              </a:ext>
            </a:extLst>
          </p:cNvPr>
          <p:cNvSpPr>
            <a:spLocks noGrp="1" noChangeArrowheads="1"/>
          </p:cNvSpPr>
          <p:nvPr>
            <p:ph type="dt" sz="quarter" idx="2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1461AEF-3AA1-477C-A1D6-85C6F332F5F1}" type="datetime1">
              <a:rPr lang="de-DE" altLang="de-DE" smtClean="0"/>
              <a:pPr/>
              <a:t>28.04.2021</a:t>
            </a:fld>
            <a:endParaRPr lang="de-DE" altLang="de-DE"/>
          </a:p>
        </p:txBody>
      </p:sp>
      <p:sp>
        <p:nvSpPr>
          <p:cNvPr id="20485" name="Foliennummernplatzhalter 5">
            <a:extLst>
              <a:ext uri="{FF2B5EF4-FFF2-40B4-BE49-F238E27FC236}">
                <a16:creationId xmlns:a16="http://schemas.microsoft.com/office/drawing/2014/main" id="{496083E2-D976-43EA-918C-B557615E18FB}"/>
              </a:ext>
            </a:extLst>
          </p:cNvPr>
          <p:cNvSpPr>
            <a:spLocks noGrp="1" noChangeArrowheads="1"/>
          </p:cNvSpPr>
          <p:nvPr>
            <p:ph type="sldNum" sz="quarter" idx="2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68E97D5-4826-4A02-8628-FB3C96E865CF}" type="slidenum">
              <a:rPr lang="de-DE" altLang="de-DE" smtClean="0"/>
              <a:pPr/>
              <a:t>13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9724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platzhalter 1">
            <a:extLst>
              <a:ext uri="{FF2B5EF4-FFF2-40B4-BE49-F238E27FC236}">
                <a16:creationId xmlns:a16="http://schemas.microsoft.com/office/drawing/2014/main" id="{32CC9787-375E-4069-BB9F-3348141554EA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539749" y="1152063"/>
            <a:ext cx="11121871" cy="5239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35012" lvl="1" indent="0">
              <a:spcBef>
                <a:spcPct val="0"/>
              </a:spcBef>
              <a:buNone/>
            </a:pPr>
            <a:r>
              <a:rPr lang="de-DE" altLang="de-DE" sz="2000" b="1" dirty="0"/>
              <a:t>Noch offene </a:t>
            </a:r>
            <a:br>
              <a:rPr lang="de-DE" altLang="de-DE" sz="2000" b="1" dirty="0"/>
            </a:br>
            <a:r>
              <a:rPr lang="de-DE" altLang="de-DE" sz="2000" b="1" dirty="0"/>
              <a:t>Fragen</a:t>
            </a:r>
            <a:endParaRPr lang="de-DE" altLang="de-DE" sz="2000" dirty="0"/>
          </a:p>
          <a:p>
            <a:pPr marL="735012" lvl="1" indent="0">
              <a:spcBef>
                <a:spcPct val="0"/>
              </a:spcBef>
              <a:buNone/>
            </a:pPr>
            <a:r>
              <a:rPr lang="de-DE" altLang="de-DE" sz="2000" dirty="0"/>
              <a:t>			•	Protokoll über die vorläufige Anwendung</a:t>
            </a:r>
            <a:br>
              <a:rPr lang="de-DE" altLang="de-DE" sz="2000" dirty="0"/>
            </a:br>
            <a:r>
              <a:rPr lang="de-DE" altLang="de-DE" sz="2000" dirty="0"/>
              <a:t>				des EPGÜ </a:t>
            </a:r>
            <a:br>
              <a:rPr lang="de-DE" altLang="de-DE" sz="2000" dirty="0"/>
            </a:br>
            <a:r>
              <a:rPr lang="de-DE" altLang="de-DE" sz="2000" dirty="0"/>
              <a:t>				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►	Vorbereitung der operativen Tätigkeit des EPG</a:t>
            </a:r>
            <a:b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					Rekrutierung!</a:t>
            </a:r>
            <a:endParaRPr lang="de-DE" altLang="de-DE" sz="1800" dirty="0"/>
          </a:p>
          <a:p>
            <a:pPr marL="735012" lvl="1" indent="0">
              <a:spcBef>
                <a:spcPct val="0"/>
              </a:spcBef>
              <a:buNone/>
            </a:pPr>
            <a:r>
              <a:rPr lang="de-DE" altLang="de-DE" sz="1800" dirty="0"/>
              <a:t>				bisher erst 7 von 13 Ratifizierungen/Erklärungen der </a:t>
            </a:r>
            <a:br>
              <a:rPr lang="de-DE" altLang="de-DE" sz="1800" dirty="0"/>
            </a:br>
            <a:r>
              <a:rPr lang="de-DE" altLang="de-DE" sz="1800" dirty="0"/>
              <a:t>				Verbindlichkeit </a:t>
            </a:r>
            <a:br>
              <a:rPr lang="de-DE" altLang="de-DE" sz="1800" dirty="0"/>
            </a:br>
            <a:r>
              <a:rPr lang="de-DE" altLang="de-DE" sz="1800" dirty="0"/>
              <a:t>				UK als zwingender Staat ? (Art. 3 (1) PPA)</a:t>
            </a:r>
          </a:p>
          <a:p>
            <a:pPr marL="735012" lvl="1" indent="0">
              <a:spcBef>
                <a:spcPct val="0"/>
              </a:spcBef>
              <a:buNone/>
            </a:pPr>
            <a:r>
              <a:rPr lang="de-DE" altLang="de-DE" sz="2000" dirty="0"/>
              <a:t>			•	Zuweisung der für London vorgesehenen Fälle </a:t>
            </a:r>
            <a:br>
              <a:rPr lang="de-DE" altLang="de-DE" sz="2000" dirty="0"/>
            </a:br>
            <a:r>
              <a:rPr lang="de-DE" altLang="de-DE" sz="2000" dirty="0"/>
              <a:t>				</a:t>
            </a:r>
            <a:r>
              <a:rPr lang="de-DE" altLang="de-DE" sz="1800" dirty="0"/>
              <a:t>(Art. 7 (2) EPGÜ)</a:t>
            </a:r>
          </a:p>
          <a:p>
            <a:pPr marL="735012" lvl="1" indent="0">
              <a:spcBef>
                <a:spcPct val="0"/>
              </a:spcBef>
              <a:buNone/>
            </a:pPr>
            <a:r>
              <a:rPr lang="de-DE" altLang="de-DE" sz="2000" dirty="0"/>
              <a:t>			•	Das EPA als Organ im Einheitspatentsystem</a:t>
            </a:r>
            <a:br>
              <a:rPr lang="de-DE" altLang="de-DE" sz="2000" dirty="0"/>
            </a:br>
            <a:r>
              <a:rPr lang="de-DE" altLang="de-DE" sz="2000" dirty="0"/>
              <a:t>				- Gerichtsqualität der Beschwerdekammern? 			</a:t>
            </a:r>
          </a:p>
        </p:txBody>
      </p:sp>
      <p:sp>
        <p:nvSpPr>
          <p:cNvPr id="20482" name="Textplatzhalter 2">
            <a:extLst>
              <a:ext uri="{FF2B5EF4-FFF2-40B4-BE49-F238E27FC236}">
                <a16:creationId xmlns:a16="http://schemas.microsoft.com/office/drawing/2014/main" id="{D1F472C6-8C12-4E46-B53C-F9BB105F61E3}"/>
              </a:ext>
            </a:extLst>
          </p:cNvPr>
          <p:cNvSpPr>
            <a:spLocks noGrp="1" noChangeArrowheads="1"/>
          </p:cNvSpPr>
          <p:nvPr>
            <p:ph type="body" sz="quarter" idx="21"/>
          </p:nvPr>
        </p:nvSpPr>
        <p:spPr bwMode="auto">
          <a:xfrm>
            <a:off x="539750" y="455613"/>
            <a:ext cx="9642475" cy="29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/>
              <a:t>Das Einheitspatentpaket</a:t>
            </a:r>
          </a:p>
        </p:txBody>
      </p:sp>
      <p:sp>
        <p:nvSpPr>
          <p:cNvPr id="20484" name="Datumsplatzhalter 4">
            <a:extLst>
              <a:ext uri="{FF2B5EF4-FFF2-40B4-BE49-F238E27FC236}">
                <a16:creationId xmlns:a16="http://schemas.microsoft.com/office/drawing/2014/main" id="{85018B30-67C0-41AE-B0C4-34CCD357EE94}"/>
              </a:ext>
            </a:extLst>
          </p:cNvPr>
          <p:cNvSpPr>
            <a:spLocks noGrp="1" noChangeArrowheads="1"/>
          </p:cNvSpPr>
          <p:nvPr>
            <p:ph type="dt" sz="quarter" idx="2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1461AEF-3AA1-477C-A1D6-85C6F332F5F1}" type="datetime1">
              <a:rPr lang="de-DE" altLang="de-DE" smtClean="0"/>
              <a:pPr/>
              <a:t>28.04.2021</a:t>
            </a:fld>
            <a:endParaRPr lang="de-DE" altLang="de-DE"/>
          </a:p>
        </p:txBody>
      </p:sp>
      <p:sp>
        <p:nvSpPr>
          <p:cNvPr id="20485" name="Foliennummernplatzhalter 5">
            <a:extLst>
              <a:ext uri="{FF2B5EF4-FFF2-40B4-BE49-F238E27FC236}">
                <a16:creationId xmlns:a16="http://schemas.microsoft.com/office/drawing/2014/main" id="{496083E2-D976-43EA-918C-B557615E18FB}"/>
              </a:ext>
            </a:extLst>
          </p:cNvPr>
          <p:cNvSpPr>
            <a:spLocks noGrp="1" noChangeArrowheads="1"/>
          </p:cNvSpPr>
          <p:nvPr>
            <p:ph type="sldNum" sz="quarter" idx="2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68E97D5-4826-4A02-8628-FB3C96E865CF}" type="slidenum">
              <a:rPr lang="de-DE" altLang="de-DE" smtClean="0"/>
              <a:pPr/>
              <a:t>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0686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platzhalter 1">
            <a:extLst>
              <a:ext uri="{FF2B5EF4-FFF2-40B4-BE49-F238E27FC236}">
                <a16:creationId xmlns:a16="http://schemas.microsoft.com/office/drawing/2014/main" id="{C3BC2A3E-4C0B-4801-80D4-D45EFBCEA40F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539750" y="2012242"/>
            <a:ext cx="9640888" cy="4179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de-DE" altLang="de-DE" dirty="0"/>
              <a:t>		</a:t>
            </a:r>
            <a:r>
              <a:rPr lang="de-DE" altLang="de-DE" sz="3200" dirty="0"/>
              <a:t>Das Einheitspatent</a:t>
            </a:r>
          </a:p>
          <a:p>
            <a:pPr marL="0" indent="0">
              <a:spcBef>
                <a:spcPct val="0"/>
              </a:spcBef>
              <a:buNone/>
            </a:pPr>
            <a:r>
              <a:rPr lang="de-DE" altLang="de-DE" dirty="0"/>
              <a:t>		</a:t>
            </a:r>
            <a:r>
              <a:rPr lang="de-DE" altLang="de-DE" sz="2400" dirty="0"/>
              <a:t>– Verfahren – Kosten</a:t>
            </a:r>
            <a:endParaRPr lang="de-DE" altLang="de-DE" dirty="0"/>
          </a:p>
        </p:txBody>
      </p:sp>
      <p:sp>
        <p:nvSpPr>
          <p:cNvPr id="18434" name="Titel 2">
            <a:extLst>
              <a:ext uri="{FF2B5EF4-FFF2-40B4-BE49-F238E27FC236}">
                <a16:creationId xmlns:a16="http://schemas.microsoft.com/office/drawing/2014/main" id="{93B2308C-5AC2-4AE2-B888-9C50EA1D76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595627"/>
            <a:ext cx="9640888" cy="385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altLang="de-DE" dirty="0"/>
          </a:p>
        </p:txBody>
      </p:sp>
      <p:sp>
        <p:nvSpPr>
          <p:cNvPr id="18435" name="Datumsplatzhalter 3">
            <a:extLst>
              <a:ext uri="{FF2B5EF4-FFF2-40B4-BE49-F238E27FC236}">
                <a16:creationId xmlns:a16="http://schemas.microsoft.com/office/drawing/2014/main" id="{EC8C655F-0E92-44EF-8946-CE44C71F046E}"/>
              </a:ext>
            </a:extLst>
          </p:cNvPr>
          <p:cNvSpPr>
            <a:spLocks noGrp="1" noChangeArrowheads="1"/>
          </p:cNvSpPr>
          <p:nvPr>
            <p:ph type="dt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4C6BDF5-BFC0-4F5A-ADC2-8FBA2FE98BF9}" type="datetime1">
              <a:rPr lang="de-DE" altLang="de-DE" smtClean="0"/>
              <a:pPr/>
              <a:t>28.04.2021</a:t>
            </a:fld>
            <a:endParaRPr lang="de-DE" altLang="de-DE"/>
          </a:p>
        </p:txBody>
      </p:sp>
      <p:sp>
        <p:nvSpPr>
          <p:cNvPr id="18436" name="Foliennummernplatzhalter 4">
            <a:extLst>
              <a:ext uri="{FF2B5EF4-FFF2-40B4-BE49-F238E27FC236}">
                <a16:creationId xmlns:a16="http://schemas.microsoft.com/office/drawing/2014/main" id="{38472E1F-EC06-4ABE-9FEE-A13DA38897AE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20387A-742F-41D6-A373-835F01A49DBC}" type="slidenum">
              <a:rPr lang="de-DE" altLang="de-DE" smtClean="0"/>
              <a:pPr/>
              <a:t>15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14505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platzhalter 1">
            <a:extLst>
              <a:ext uri="{FF2B5EF4-FFF2-40B4-BE49-F238E27FC236}">
                <a16:creationId xmlns:a16="http://schemas.microsoft.com/office/drawing/2014/main" id="{32CC9787-375E-4069-BB9F-3348141554EA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539749" y="1152063"/>
            <a:ext cx="11121871" cy="5239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35012" lvl="1" indent="0">
              <a:spcBef>
                <a:spcPct val="0"/>
              </a:spcBef>
              <a:buNone/>
            </a:pPr>
            <a:endParaRPr lang="de-DE" altLang="de-DE" sz="2000" b="1" dirty="0"/>
          </a:p>
          <a:p>
            <a:r>
              <a:rPr lang="de-DE" sz="2000" dirty="0"/>
              <a:t>Verfahren bis zur Erteilung unverändert </a:t>
            </a:r>
            <a:br>
              <a:rPr lang="de-DE" sz="2000" dirty="0"/>
            </a:br>
            <a:endParaRPr lang="de-DE" sz="2000" dirty="0"/>
          </a:p>
          <a:p>
            <a:r>
              <a:rPr lang="de-DE" sz="2000" b="0" dirty="0"/>
              <a:t>Nach Erteilung</a:t>
            </a:r>
            <a:br>
              <a:rPr lang="de-DE" sz="2000" b="0" dirty="0"/>
            </a:br>
            <a:r>
              <a:rPr lang="de-DE" sz="2000" b="0" dirty="0"/>
              <a:t>Option auf das Einheitspatent:</a:t>
            </a:r>
          </a:p>
          <a:p>
            <a:r>
              <a:rPr lang="de-DE" sz="2000" b="0" dirty="0"/>
              <a:t>► 	Einheitlicher Schutz und dieselbe Wirkung</a:t>
            </a:r>
          </a:p>
          <a:p>
            <a:r>
              <a:rPr lang="de-DE" sz="2000" b="0" dirty="0"/>
              <a:t>► 	Durchsetzung in einem Verletzungsverfahren 	</a:t>
            </a:r>
            <a:br>
              <a:rPr lang="de-DE" sz="2000" b="0" dirty="0"/>
            </a:br>
            <a:r>
              <a:rPr lang="de-DE" sz="2000" b="0" dirty="0"/>
              <a:t>	für alle teilnehmenden Mitgliedstaaten</a:t>
            </a:r>
          </a:p>
          <a:p>
            <a:r>
              <a:rPr lang="de-DE" sz="2000" b="0" dirty="0"/>
              <a:t>► 	Nichtigerklärung in einem Nichtigkeitsverfahren 	</a:t>
            </a:r>
            <a:br>
              <a:rPr lang="de-DE" sz="2000" b="0" dirty="0"/>
            </a:br>
            <a:r>
              <a:rPr lang="de-DE" sz="2000" b="0" dirty="0"/>
              <a:t>	für alle teilnehmenden Mitgliedstaaten</a:t>
            </a:r>
          </a:p>
          <a:p>
            <a:r>
              <a:rPr lang="de-DE" sz="2000" b="0" dirty="0"/>
              <a:t>► 	Zentrale Verwaltung (Register, Jahresgebühren) 	</a:t>
            </a:r>
            <a:br>
              <a:rPr lang="de-DE" sz="2000" b="0" dirty="0"/>
            </a:br>
            <a:r>
              <a:rPr lang="de-DE" sz="2000" b="0" dirty="0"/>
              <a:t> 	bei EPA</a:t>
            </a:r>
            <a:r>
              <a:rPr lang="de-DE" altLang="de-DE" sz="2000" dirty="0"/>
              <a:t>	 	</a:t>
            </a:r>
          </a:p>
        </p:txBody>
      </p:sp>
      <p:sp>
        <p:nvSpPr>
          <p:cNvPr id="20482" name="Textplatzhalter 2">
            <a:extLst>
              <a:ext uri="{FF2B5EF4-FFF2-40B4-BE49-F238E27FC236}">
                <a16:creationId xmlns:a16="http://schemas.microsoft.com/office/drawing/2014/main" id="{D1F472C6-8C12-4E46-B53C-F9BB105F61E3}"/>
              </a:ext>
            </a:extLst>
          </p:cNvPr>
          <p:cNvSpPr>
            <a:spLocks noGrp="1" noChangeArrowheads="1"/>
          </p:cNvSpPr>
          <p:nvPr>
            <p:ph type="body" sz="quarter" idx="21"/>
          </p:nvPr>
        </p:nvSpPr>
        <p:spPr bwMode="auto">
          <a:xfrm>
            <a:off x="539750" y="455613"/>
            <a:ext cx="9642475" cy="29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/>
              <a:t>Das Einheitspatent - Verfahren</a:t>
            </a:r>
          </a:p>
        </p:txBody>
      </p:sp>
      <p:sp>
        <p:nvSpPr>
          <p:cNvPr id="20484" name="Datumsplatzhalter 4">
            <a:extLst>
              <a:ext uri="{FF2B5EF4-FFF2-40B4-BE49-F238E27FC236}">
                <a16:creationId xmlns:a16="http://schemas.microsoft.com/office/drawing/2014/main" id="{85018B30-67C0-41AE-B0C4-34CCD357EE94}"/>
              </a:ext>
            </a:extLst>
          </p:cNvPr>
          <p:cNvSpPr>
            <a:spLocks noGrp="1" noChangeArrowheads="1"/>
          </p:cNvSpPr>
          <p:nvPr>
            <p:ph type="dt" sz="quarter" idx="2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1461AEF-3AA1-477C-A1D6-85C6F332F5F1}" type="datetime1">
              <a:rPr lang="de-DE" altLang="de-DE" smtClean="0"/>
              <a:pPr/>
              <a:t>28.04.2021</a:t>
            </a:fld>
            <a:endParaRPr lang="de-DE" altLang="de-DE"/>
          </a:p>
        </p:txBody>
      </p:sp>
      <p:sp>
        <p:nvSpPr>
          <p:cNvPr id="20485" name="Foliennummernplatzhalter 5">
            <a:extLst>
              <a:ext uri="{FF2B5EF4-FFF2-40B4-BE49-F238E27FC236}">
                <a16:creationId xmlns:a16="http://schemas.microsoft.com/office/drawing/2014/main" id="{496083E2-D976-43EA-918C-B557615E18FB}"/>
              </a:ext>
            </a:extLst>
          </p:cNvPr>
          <p:cNvSpPr>
            <a:spLocks noGrp="1" noChangeArrowheads="1"/>
          </p:cNvSpPr>
          <p:nvPr>
            <p:ph type="sldNum" sz="quarter" idx="2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68E97D5-4826-4A02-8628-FB3C96E865CF}" type="slidenum">
              <a:rPr lang="de-DE" altLang="de-DE" smtClean="0"/>
              <a:pPr/>
              <a:t>16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9169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platzhalter 1">
            <a:extLst>
              <a:ext uri="{FF2B5EF4-FFF2-40B4-BE49-F238E27FC236}">
                <a16:creationId xmlns:a16="http://schemas.microsoft.com/office/drawing/2014/main" id="{32CC9787-375E-4069-BB9F-3348141554EA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539749" y="1152063"/>
            <a:ext cx="11121871" cy="5239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35012" lvl="1" indent="0">
              <a:spcBef>
                <a:spcPct val="0"/>
              </a:spcBef>
              <a:buNone/>
            </a:pPr>
            <a:r>
              <a:rPr lang="de-DE" altLang="de-DE" b="1" dirty="0"/>
              <a:t>Es bleibt beim Bündelpatent in Staaten</a:t>
            </a:r>
            <a:endParaRPr lang="de-DE" b="0" dirty="0"/>
          </a:p>
          <a:p>
            <a:r>
              <a:rPr lang="de-DE" sz="2000" b="0" dirty="0"/>
              <a:t>► 	die nicht EU Staaten sind  (11)</a:t>
            </a:r>
            <a:br>
              <a:rPr lang="de-DE" sz="2000" b="0" dirty="0"/>
            </a:br>
            <a:r>
              <a:rPr lang="de-DE" sz="2000" b="0" dirty="0"/>
              <a:t>	</a:t>
            </a:r>
            <a:r>
              <a:rPr lang="de-DE" sz="1800" b="0" dirty="0"/>
              <a:t>CH/LI, NO, TR, UK </a:t>
            </a:r>
            <a:br>
              <a:rPr lang="de-DE" sz="1800" b="0" dirty="0"/>
            </a:br>
            <a:r>
              <a:rPr lang="de-DE" altLang="de-DE" sz="1800" b="0" dirty="0"/>
              <a:t>	AL, IS, MC, MK, RS, SM </a:t>
            </a:r>
          </a:p>
          <a:p>
            <a:r>
              <a:rPr lang="de-DE" sz="2000" b="0" dirty="0"/>
              <a:t>►	EU Staaten außerhalb der verstärkten Zusammenarbeit</a:t>
            </a:r>
            <a:br>
              <a:rPr lang="de-DE" sz="2000" b="0" dirty="0"/>
            </a:br>
            <a:r>
              <a:rPr lang="de-DE" sz="2000" b="0" dirty="0"/>
              <a:t>	</a:t>
            </a:r>
            <a:r>
              <a:rPr lang="de-DE" sz="1800" b="0" dirty="0"/>
              <a:t>ES, HR (bislang)</a:t>
            </a:r>
          </a:p>
          <a:p>
            <a:r>
              <a:rPr lang="de-DE" sz="2000" b="0" dirty="0"/>
              <a:t>► 	Teilnehmende Staaten (24 nach Wegfall UK), </a:t>
            </a:r>
            <a:br>
              <a:rPr lang="de-DE" sz="2000" b="0" dirty="0"/>
            </a:br>
            <a:r>
              <a:rPr lang="de-DE" sz="2000" b="0" dirty="0"/>
              <a:t> 	die entschieden haben, das EPGÜ nicht zu ratifizieren, bislang: Polen (PL)</a:t>
            </a:r>
            <a:endParaRPr lang="de-DE" sz="1800" b="0" dirty="0"/>
          </a:p>
          <a:p>
            <a:r>
              <a:rPr lang="de-DE" sz="2000" b="0" dirty="0"/>
              <a:t>► 	(Aktiv) teilnehmende Staaten, in denen das EPGÜ am Tag der Eintragung </a:t>
            </a:r>
            <a:br>
              <a:rPr lang="de-DE" sz="2000" b="0" dirty="0"/>
            </a:br>
            <a:r>
              <a:rPr lang="de-DE" sz="2000" b="0" dirty="0"/>
              <a:t>	der einheitlichen Wirkung noch nicht in Kraft ist </a:t>
            </a:r>
            <a:br>
              <a:rPr lang="de-DE" sz="2000" b="0" dirty="0"/>
            </a:br>
            <a:r>
              <a:rPr lang="de-DE" sz="1800" b="0" dirty="0"/>
              <a:t>	bislang: GR, HU, RO, </a:t>
            </a:r>
            <a:r>
              <a:rPr lang="de-DE" sz="1800" b="0" dirty="0" err="1"/>
              <a:t>Sl</a:t>
            </a:r>
            <a:endParaRPr lang="de-DE" sz="1800" b="0" dirty="0"/>
          </a:p>
          <a:p>
            <a:r>
              <a:rPr lang="de-DE" sz="1800" b="0" dirty="0"/>
              <a:t>► 	</a:t>
            </a:r>
            <a:r>
              <a:rPr lang="de-DE" sz="2000" b="0" dirty="0"/>
              <a:t>Weitere teilnehmende Staaten, die noch nichts zur Ratifizierung unternommen haben </a:t>
            </a:r>
            <a:br>
              <a:rPr lang="de-DE" sz="2000" b="0" dirty="0"/>
            </a:br>
            <a:r>
              <a:rPr lang="de-DE" sz="1800" b="0" dirty="0"/>
              <a:t>	CY, CZ, IE (Referendum?), SK </a:t>
            </a:r>
            <a:r>
              <a:rPr lang="de-DE" altLang="de-DE" sz="2000" dirty="0"/>
              <a:t>			</a:t>
            </a:r>
          </a:p>
        </p:txBody>
      </p:sp>
      <p:sp>
        <p:nvSpPr>
          <p:cNvPr id="20482" name="Textplatzhalter 2">
            <a:extLst>
              <a:ext uri="{FF2B5EF4-FFF2-40B4-BE49-F238E27FC236}">
                <a16:creationId xmlns:a16="http://schemas.microsoft.com/office/drawing/2014/main" id="{D1F472C6-8C12-4E46-B53C-F9BB105F61E3}"/>
              </a:ext>
            </a:extLst>
          </p:cNvPr>
          <p:cNvSpPr>
            <a:spLocks noGrp="1" noChangeArrowheads="1"/>
          </p:cNvSpPr>
          <p:nvPr>
            <p:ph type="body" sz="quarter" idx="21"/>
          </p:nvPr>
        </p:nvSpPr>
        <p:spPr bwMode="auto">
          <a:xfrm>
            <a:off x="539750" y="455613"/>
            <a:ext cx="9642475" cy="29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/>
              <a:t>Das Einheitspatent - Verfahren</a:t>
            </a:r>
          </a:p>
        </p:txBody>
      </p:sp>
      <p:sp>
        <p:nvSpPr>
          <p:cNvPr id="20484" name="Datumsplatzhalter 4">
            <a:extLst>
              <a:ext uri="{FF2B5EF4-FFF2-40B4-BE49-F238E27FC236}">
                <a16:creationId xmlns:a16="http://schemas.microsoft.com/office/drawing/2014/main" id="{85018B30-67C0-41AE-B0C4-34CCD357EE94}"/>
              </a:ext>
            </a:extLst>
          </p:cNvPr>
          <p:cNvSpPr>
            <a:spLocks noGrp="1" noChangeArrowheads="1"/>
          </p:cNvSpPr>
          <p:nvPr>
            <p:ph type="dt" sz="quarter" idx="2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1461AEF-3AA1-477C-A1D6-85C6F332F5F1}" type="datetime1">
              <a:rPr lang="de-DE" altLang="de-DE" smtClean="0"/>
              <a:pPr/>
              <a:t>28.04.2021</a:t>
            </a:fld>
            <a:endParaRPr lang="de-DE" altLang="de-DE"/>
          </a:p>
        </p:txBody>
      </p:sp>
      <p:sp>
        <p:nvSpPr>
          <p:cNvPr id="20485" name="Foliennummernplatzhalter 5">
            <a:extLst>
              <a:ext uri="{FF2B5EF4-FFF2-40B4-BE49-F238E27FC236}">
                <a16:creationId xmlns:a16="http://schemas.microsoft.com/office/drawing/2014/main" id="{496083E2-D976-43EA-918C-B557615E18FB}"/>
              </a:ext>
            </a:extLst>
          </p:cNvPr>
          <p:cNvSpPr>
            <a:spLocks noGrp="1" noChangeArrowheads="1"/>
          </p:cNvSpPr>
          <p:nvPr>
            <p:ph type="sldNum" sz="quarter" idx="2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68E97D5-4826-4A02-8628-FB3C96E865CF}" type="slidenum">
              <a:rPr lang="de-DE" altLang="de-DE" smtClean="0"/>
              <a:pPr/>
              <a:t>17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4910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platzhalter 1">
            <a:extLst>
              <a:ext uri="{FF2B5EF4-FFF2-40B4-BE49-F238E27FC236}">
                <a16:creationId xmlns:a16="http://schemas.microsoft.com/office/drawing/2014/main" id="{C1080B83-7D78-4FE1-A14A-788CB24C8C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>
          <a:xfrm>
            <a:off x="122238" y="1273175"/>
            <a:ext cx="11893550" cy="5310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03238" indent="0" eaLnBrk="1" hangingPunct="1">
              <a:buFont typeface="Arial" panose="020B0604020202020204" pitchFamily="34" charset="0"/>
              <a:buNone/>
              <a:tabLst>
                <a:tab pos="2151063" algn="l"/>
              </a:tabLst>
            </a:pPr>
            <a:r>
              <a:rPr lang="de-DE" altLang="de-DE" sz="2400" dirty="0"/>
              <a:t>Kosten - Nutzenanalyse</a:t>
            </a:r>
          </a:p>
          <a:p>
            <a:pPr marL="503238" indent="0" eaLnBrk="1" hangingPunct="1">
              <a:buFont typeface="Arial" panose="020B0604020202020204" pitchFamily="34" charset="0"/>
              <a:buNone/>
              <a:tabLst>
                <a:tab pos="2151063" algn="l"/>
              </a:tabLst>
            </a:pPr>
            <a:r>
              <a:rPr lang="de-DE" altLang="de-DE" sz="2400" dirty="0"/>
              <a:t>Für welche Länder braucht der Anmelder Schutz? </a:t>
            </a:r>
          </a:p>
          <a:p>
            <a:pPr marL="503238" indent="0" eaLnBrk="1" hangingPunct="1">
              <a:buFont typeface="Arial" panose="020B0604020202020204" pitchFamily="34" charset="0"/>
              <a:buNone/>
              <a:tabLst>
                <a:tab pos="2151063" algn="l"/>
              </a:tabLst>
            </a:pPr>
            <a:r>
              <a:rPr lang="de-DE" altLang="de-DE" sz="2400" dirty="0"/>
              <a:t>Für welche Ländern kann er das Einheitspatent haben?</a:t>
            </a:r>
          </a:p>
          <a:p>
            <a:pPr marL="503238" indent="0" eaLnBrk="1" hangingPunct="1">
              <a:buFont typeface="Arial" panose="020B0604020202020204" pitchFamily="34" charset="0"/>
              <a:buNone/>
              <a:tabLst>
                <a:tab pos="2151063" algn="l"/>
              </a:tabLst>
            </a:pPr>
            <a:r>
              <a:rPr lang="de-DE" altLang="de-DE" sz="2400" dirty="0"/>
              <a:t>	●	zunächst zumindest 16 </a:t>
            </a:r>
            <a:endParaRPr lang="de-DE" altLang="de-DE" sz="2000" dirty="0"/>
          </a:p>
          <a:p>
            <a:pPr marL="503238" indent="0" eaLnBrk="1" hangingPunct="1">
              <a:buFont typeface="Arial" panose="020B0604020202020204" pitchFamily="34" charset="0"/>
              <a:buNone/>
              <a:tabLst>
                <a:tab pos="2151063" algn="l"/>
              </a:tabLst>
            </a:pPr>
            <a:r>
              <a:rPr lang="de-DE" altLang="de-DE" sz="2000" dirty="0"/>
              <a:t>		</a:t>
            </a:r>
            <a:r>
              <a:rPr lang="de-DE" altLang="de-DE" sz="2000" b="0" dirty="0"/>
              <a:t>BE, BG, DE, DK, EE, FR, IT, LV, LT, LU, MT, NL, AT, PT, FI, SE</a:t>
            </a:r>
            <a:endParaRPr lang="de-DE" altLang="de-DE" sz="2400" dirty="0"/>
          </a:p>
          <a:p>
            <a:pPr marL="503238" indent="0" eaLnBrk="1" hangingPunct="1">
              <a:buFont typeface="Arial" panose="020B0604020202020204" pitchFamily="34" charset="0"/>
              <a:buNone/>
              <a:tabLst>
                <a:tab pos="2151063" algn="l"/>
              </a:tabLst>
            </a:pPr>
            <a:r>
              <a:rPr lang="de-DE" altLang="de-DE" sz="2400" dirty="0"/>
              <a:t>	●	alle EU-Staaten können dazu kommen </a:t>
            </a:r>
            <a:endParaRPr lang="de-DE" altLang="de-DE" sz="2000" dirty="0"/>
          </a:p>
          <a:p>
            <a:pPr marL="503238" indent="0" eaLnBrk="1" hangingPunct="1">
              <a:buFont typeface="Arial" panose="020B0604020202020204" pitchFamily="34" charset="0"/>
              <a:buNone/>
              <a:tabLst>
                <a:tab pos="2151063" algn="l"/>
              </a:tabLst>
            </a:pPr>
            <a:r>
              <a:rPr lang="de-DE" altLang="de-DE" sz="2000" b="0" dirty="0"/>
              <a:t>		auch neue und solche, die bisher </a:t>
            </a:r>
            <a:br>
              <a:rPr lang="de-DE" altLang="de-DE" sz="2000" b="0" dirty="0"/>
            </a:br>
            <a:r>
              <a:rPr lang="de-DE" altLang="de-DE" sz="2000" b="0" dirty="0"/>
              <a:t>		nicht an der verstärkten Zusammenarbeit teilnehmen (ES, HR)</a:t>
            </a:r>
            <a:br>
              <a:rPr lang="de-DE" altLang="de-DE" sz="2000" b="0" dirty="0"/>
            </a:br>
            <a:r>
              <a:rPr lang="de-DE" altLang="de-DE" sz="2000" b="0" dirty="0"/>
              <a:t>		oder </a:t>
            </a:r>
            <a:br>
              <a:rPr lang="de-DE" altLang="de-DE" sz="2000" b="0" dirty="0"/>
            </a:br>
            <a:r>
              <a:rPr lang="de-DE" altLang="de-DE" sz="2000" b="0" dirty="0"/>
              <a:t>		zwar teilnehmen, aber das EPGÜ nicht unterzeichnet haben (PL)</a:t>
            </a:r>
          </a:p>
        </p:txBody>
      </p:sp>
      <p:sp>
        <p:nvSpPr>
          <p:cNvPr id="10243" name="Textplatzhalter 3">
            <a:extLst>
              <a:ext uri="{FF2B5EF4-FFF2-40B4-BE49-F238E27FC236}">
                <a16:creationId xmlns:a16="http://schemas.microsoft.com/office/drawing/2014/main" id="{0C6E8AB0-D9DF-4D55-BCFA-A90D5C4CB1F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auto">
          <a:xfrm>
            <a:off x="539750" y="382677"/>
            <a:ext cx="9642475" cy="60474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/>
              <a:t>Das Einheitspatent - Kosten</a:t>
            </a:r>
          </a:p>
          <a:p>
            <a:pPr eaLnBrk="1" hangingPunct="1"/>
            <a:endParaRPr lang="de-DE" altLang="de-DE" sz="3200" i="1" dirty="0"/>
          </a:p>
        </p:txBody>
      </p:sp>
      <p:sp>
        <p:nvSpPr>
          <p:cNvPr id="10244" name="Datumsplatzhalter 4">
            <a:extLst>
              <a:ext uri="{FF2B5EF4-FFF2-40B4-BE49-F238E27FC236}">
                <a16:creationId xmlns:a16="http://schemas.microsoft.com/office/drawing/2014/main" id="{7BC7475F-7BB4-4FF0-B925-78E0CA84B0C9}"/>
              </a:ext>
            </a:extLst>
          </p:cNvPr>
          <p:cNvSpPr>
            <a:spLocks noGrp="1"/>
          </p:cNvSpPr>
          <p:nvPr>
            <p:ph type="dt" sz="quarter" idx="2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73DB36D-0D5A-4E42-8D6B-AD0E722FE162}" type="datetime1">
              <a:rPr lang="de-DE" alt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28.04.2021</a:t>
            </a:fld>
            <a:endParaRPr lang="de-DE" altLang="de-DE"/>
          </a:p>
        </p:txBody>
      </p:sp>
      <p:sp>
        <p:nvSpPr>
          <p:cNvPr id="10245" name="Foliennummernplatzhalter 5">
            <a:extLst>
              <a:ext uri="{FF2B5EF4-FFF2-40B4-BE49-F238E27FC236}">
                <a16:creationId xmlns:a16="http://schemas.microsoft.com/office/drawing/2014/main" id="{A74C5A22-28A6-480D-871E-CACECAEA5DA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E6C7E0E-811A-4148-A766-E592D30A8A8E}" type="slidenum">
              <a:rPr lang="de-DE" altLang="de-DE" smtClean="0"/>
              <a:pPr/>
              <a:t>18</a:t>
            </a:fld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platzhalter 1">
            <a:extLst>
              <a:ext uri="{FF2B5EF4-FFF2-40B4-BE49-F238E27FC236}">
                <a16:creationId xmlns:a16="http://schemas.microsoft.com/office/drawing/2014/main" id="{32CC9787-375E-4069-BB9F-3348141554EA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539749" y="1152063"/>
            <a:ext cx="11121871" cy="5239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2699">
              <a:spcBef>
                <a:spcPct val="0"/>
              </a:spcBef>
            </a:pPr>
            <a:r>
              <a:rPr lang="de-DE" altLang="de-DE" sz="2400" b="1" dirty="0"/>
              <a:t>	Bemessung der Jahresgebührensätze </a:t>
            </a:r>
            <a:br>
              <a:rPr lang="de-DE" altLang="de-DE" sz="2400" b="1" dirty="0"/>
            </a:br>
            <a:r>
              <a:rPr lang="de-DE" altLang="de-DE" sz="2400" dirty="0"/>
              <a:t>	Modell „True Top 4“</a:t>
            </a:r>
          </a:p>
          <a:p>
            <a:pPr marL="12699">
              <a:spcBef>
                <a:spcPct val="0"/>
              </a:spcBef>
            </a:pPr>
            <a:r>
              <a:rPr lang="de-DE" altLang="de-DE" sz="2400" dirty="0"/>
              <a:t>	</a:t>
            </a:r>
            <a:r>
              <a:rPr lang="de-DE" altLang="de-DE" sz="2400" b="0" dirty="0"/>
              <a:t>Vergleichsmaßstab:</a:t>
            </a:r>
          </a:p>
          <a:p>
            <a:pPr marL="12699">
              <a:spcBef>
                <a:spcPct val="0"/>
              </a:spcBef>
            </a:pPr>
            <a:r>
              <a:rPr lang="de-DE" altLang="de-DE" sz="2400" b="0" dirty="0"/>
              <a:t>	</a:t>
            </a:r>
            <a:r>
              <a:rPr lang="de-DE" altLang="de-DE" sz="2000" b="0" dirty="0"/>
              <a:t>Jahresgebühren analog den Gebühren </a:t>
            </a:r>
            <a:br>
              <a:rPr lang="de-DE" altLang="de-DE" sz="2000" b="0" dirty="0"/>
            </a:br>
            <a:r>
              <a:rPr lang="de-DE" altLang="de-DE" sz="2000" b="0" dirty="0"/>
              <a:t>	in den damals meist validierten teilnehmenden Staaten </a:t>
            </a:r>
            <a:br>
              <a:rPr lang="de-DE" altLang="de-DE" sz="2000" b="0" dirty="0"/>
            </a:br>
            <a:r>
              <a:rPr lang="de-DE" altLang="de-DE" sz="2000" b="0" dirty="0"/>
              <a:t>	DE, FR, UK, NL </a:t>
            </a:r>
            <a:br>
              <a:rPr lang="de-DE" altLang="de-DE" sz="2000" b="0" dirty="0"/>
            </a:br>
            <a:endParaRPr lang="de-DE" altLang="de-DE" sz="2000" dirty="0"/>
          </a:p>
          <a:p>
            <a:pPr marL="12699">
              <a:spcBef>
                <a:spcPct val="0"/>
              </a:spcBef>
            </a:pPr>
            <a:r>
              <a:rPr lang="de-DE" altLang="de-DE" sz="2400" b="1" dirty="0"/>
              <a:t>	</a:t>
            </a:r>
            <a:r>
              <a:rPr lang="de-DE" altLang="de-DE" sz="2000" b="1" dirty="0"/>
              <a:t>Ausscheiden von UK aus EPGÜ</a:t>
            </a:r>
            <a:br>
              <a:rPr lang="de-DE" altLang="de-DE" sz="2000" b="1" dirty="0"/>
            </a:br>
            <a:r>
              <a:rPr lang="de-DE" altLang="de-DE" sz="2000" b="1" dirty="0"/>
              <a:t>	</a:t>
            </a:r>
            <a:r>
              <a:rPr lang="de-DE" alt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► 	</a:t>
            </a:r>
            <a:r>
              <a:rPr lang="de-DE" altLang="de-DE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gravierende Verschiebung des Verhältnisses</a:t>
            </a:r>
            <a:br>
              <a:rPr lang="de-DE" altLang="de-DE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für den Durchschnittsanmelder: zusätzliche Kosten für UK</a:t>
            </a:r>
          </a:p>
          <a:p>
            <a:pPr marL="12699">
              <a:spcBef>
                <a:spcPct val="0"/>
              </a:spcBef>
            </a:pPr>
            <a:r>
              <a:rPr lang="de-DE" altLang="de-DE" sz="2000" b="0" dirty="0">
                <a:latin typeface="Arial" panose="020B0604020202020204" pitchFamily="34" charset="0"/>
                <a:cs typeface="Arial" panose="020B0604020202020204" pitchFamily="34" charset="0"/>
              </a:rPr>
              <a:t>		Kein Anhaltspunkt für Neukalkulation</a:t>
            </a:r>
          </a:p>
          <a:p>
            <a:pPr marL="735012" lvl="1" indent="0">
              <a:spcBef>
                <a:spcPct val="0"/>
              </a:spcBef>
              <a:buNone/>
            </a:pPr>
            <a:endParaRPr lang="de-DE" altLang="de-DE" sz="2000" b="1" dirty="0"/>
          </a:p>
        </p:txBody>
      </p:sp>
      <p:sp>
        <p:nvSpPr>
          <p:cNvPr id="20482" name="Textplatzhalter 2">
            <a:extLst>
              <a:ext uri="{FF2B5EF4-FFF2-40B4-BE49-F238E27FC236}">
                <a16:creationId xmlns:a16="http://schemas.microsoft.com/office/drawing/2014/main" id="{D1F472C6-8C12-4E46-B53C-F9BB105F61E3}"/>
              </a:ext>
            </a:extLst>
          </p:cNvPr>
          <p:cNvSpPr>
            <a:spLocks noGrp="1" noChangeArrowheads="1"/>
          </p:cNvSpPr>
          <p:nvPr>
            <p:ph type="body" sz="quarter" idx="21"/>
          </p:nvPr>
        </p:nvSpPr>
        <p:spPr bwMode="auto">
          <a:xfrm>
            <a:off x="539750" y="455613"/>
            <a:ext cx="9642475" cy="29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/>
              <a:t>Das Einheitspatent - Kosten</a:t>
            </a:r>
          </a:p>
        </p:txBody>
      </p:sp>
      <p:sp>
        <p:nvSpPr>
          <p:cNvPr id="20484" name="Datumsplatzhalter 4">
            <a:extLst>
              <a:ext uri="{FF2B5EF4-FFF2-40B4-BE49-F238E27FC236}">
                <a16:creationId xmlns:a16="http://schemas.microsoft.com/office/drawing/2014/main" id="{85018B30-67C0-41AE-B0C4-34CCD357EE94}"/>
              </a:ext>
            </a:extLst>
          </p:cNvPr>
          <p:cNvSpPr>
            <a:spLocks noGrp="1" noChangeArrowheads="1"/>
          </p:cNvSpPr>
          <p:nvPr>
            <p:ph type="dt" sz="quarter" idx="2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1461AEF-3AA1-477C-A1D6-85C6F332F5F1}" type="datetime1">
              <a:rPr lang="de-DE" altLang="de-DE" smtClean="0"/>
              <a:pPr/>
              <a:t>28.04.2021</a:t>
            </a:fld>
            <a:endParaRPr lang="de-DE" altLang="de-DE"/>
          </a:p>
        </p:txBody>
      </p:sp>
      <p:sp>
        <p:nvSpPr>
          <p:cNvPr id="20485" name="Foliennummernplatzhalter 5">
            <a:extLst>
              <a:ext uri="{FF2B5EF4-FFF2-40B4-BE49-F238E27FC236}">
                <a16:creationId xmlns:a16="http://schemas.microsoft.com/office/drawing/2014/main" id="{496083E2-D976-43EA-918C-B557615E18FB}"/>
              </a:ext>
            </a:extLst>
          </p:cNvPr>
          <p:cNvSpPr>
            <a:spLocks noGrp="1" noChangeArrowheads="1"/>
          </p:cNvSpPr>
          <p:nvPr>
            <p:ph type="sldNum" sz="quarter" idx="2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68E97D5-4826-4A02-8628-FB3C96E865CF}" type="slidenum">
              <a:rPr lang="de-DE" altLang="de-DE" smtClean="0"/>
              <a:pPr/>
              <a:t>19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62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platzhalter 1">
            <a:extLst>
              <a:ext uri="{FF2B5EF4-FFF2-40B4-BE49-F238E27FC236}">
                <a16:creationId xmlns:a16="http://schemas.microsoft.com/office/drawing/2014/main" id="{C3BC2A3E-4C0B-4801-80D4-D45EFBCEA40F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539750" y="2029827"/>
            <a:ext cx="9640888" cy="4179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AutoNum type="romanUcPeriod"/>
            </a:pPr>
            <a:r>
              <a:rPr lang="de-DE" altLang="de-DE" dirty="0"/>
              <a:t>Ein Patent für den gemeinsamen Markt</a:t>
            </a:r>
            <a:br>
              <a:rPr lang="de-DE" altLang="de-DE" dirty="0"/>
            </a:br>
            <a:r>
              <a:rPr lang="de-DE" altLang="de-DE" sz="2400" dirty="0"/>
              <a:t>– Wege und Irrwege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AutoNum type="romanUcPeriod"/>
            </a:pPr>
            <a:r>
              <a:rPr lang="de-DE" altLang="de-DE" dirty="0"/>
              <a:t>Das Einheitspatentpaket </a:t>
            </a:r>
            <a:br>
              <a:rPr lang="de-DE" altLang="de-DE" dirty="0"/>
            </a:br>
            <a:r>
              <a:rPr lang="de-DE" altLang="de-DE" sz="2400" dirty="0"/>
              <a:t>– Struktur – Inkrafttreten – offene Fragen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AutoNum type="romanUcPeriod"/>
            </a:pPr>
            <a:r>
              <a:rPr lang="de-DE" altLang="de-DE" dirty="0"/>
              <a:t>Das Einheitspatent</a:t>
            </a:r>
            <a:br>
              <a:rPr lang="de-DE" altLang="de-DE" dirty="0"/>
            </a:br>
            <a:r>
              <a:rPr lang="de-DE" altLang="de-DE" sz="2400" dirty="0"/>
              <a:t>– Verfahren – Kosten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AutoNum type="romanUcPeriod"/>
            </a:pPr>
            <a:r>
              <a:rPr lang="de-DE" altLang="de-DE" dirty="0"/>
              <a:t>Das Einheitliche Patentgericht</a:t>
            </a:r>
            <a:br>
              <a:rPr lang="de-DE" altLang="de-DE" sz="2400" dirty="0"/>
            </a:br>
            <a:r>
              <a:rPr lang="de-DE" altLang="de-DE" sz="2400" dirty="0"/>
              <a:t>– Struktur – Vorarbeiten – Kosten </a:t>
            </a:r>
            <a:endParaRPr lang="de-DE" altLang="de-DE" dirty="0"/>
          </a:p>
        </p:txBody>
      </p:sp>
      <p:sp>
        <p:nvSpPr>
          <p:cNvPr id="18434" name="Titel 2">
            <a:extLst>
              <a:ext uri="{FF2B5EF4-FFF2-40B4-BE49-F238E27FC236}">
                <a16:creationId xmlns:a16="http://schemas.microsoft.com/office/drawing/2014/main" id="{93B2308C-5AC2-4AE2-B888-9C50EA1D76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595627"/>
            <a:ext cx="9640888" cy="385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/>
              <a:t>AGENDA</a:t>
            </a:r>
          </a:p>
        </p:txBody>
      </p:sp>
      <p:sp>
        <p:nvSpPr>
          <p:cNvPr id="18435" name="Datumsplatzhalter 3">
            <a:extLst>
              <a:ext uri="{FF2B5EF4-FFF2-40B4-BE49-F238E27FC236}">
                <a16:creationId xmlns:a16="http://schemas.microsoft.com/office/drawing/2014/main" id="{EC8C655F-0E92-44EF-8946-CE44C71F046E}"/>
              </a:ext>
            </a:extLst>
          </p:cNvPr>
          <p:cNvSpPr>
            <a:spLocks noGrp="1" noChangeArrowheads="1"/>
          </p:cNvSpPr>
          <p:nvPr>
            <p:ph type="dt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4C6BDF5-BFC0-4F5A-ADC2-8FBA2FE98BF9}" type="datetime1">
              <a:rPr lang="de-DE" altLang="de-DE" smtClean="0"/>
              <a:pPr/>
              <a:t>28.04.2021</a:t>
            </a:fld>
            <a:endParaRPr lang="de-DE" altLang="de-DE"/>
          </a:p>
        </p:txBody>
      </p:sp>
      <p:sp>
        <p:nvSpPr>
          <p:cNvPr id="18436" name="Foliennummernplatzhalter 4">
            <a:extLst>
              <a:ext uri="{FF2B5EF4-FFF2-40B4-BE49-F238E27FC236}">
                <a16:creationId xmlns:a16="http://schemas.microsoft.com/office/drawing/2014/main" id="{38472E1F-EC06-4ABE-9FEE-A13DA38897AE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20387A-742F-41D6-A373-835F01A49DBC}" type="slidenum">
              <a:rPr lang="de-DE" altLang="de-DE" smtClean="0"/>
              <a:pPr/>
              <a:t>2</a:t>
            </a:fld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platzhalter 1">
            <a:extLst>
              <a:ext uri="{FF2B5EF4-FFF2-40B4-BE49-F238E27FC236}">
                <a16:creationId xmlns:a16="http://schemas.microsoft.com/office/drawing/2014/main" id="{32CC9787-375E-4069-BB9F-3348141554EA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539749" y="1152063"/>
            <a:ext cx="11121871" cy="5239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2699">
              <a:spcBef>
                <a:spcPct val="0"/>
              </a:spcBef>
            </a:pPr>
            <a:r>
              <a:rPr lang="de-DE" altLang="de-DE" sz="2400" b="1" dirty="0"/>
              <a:t>	Bemessung der Jahresgebührensätze </a:t>
            </a:r>
            <a:br>
              <a:rPr lang="de-DE" altLang="de-DE" sz="2400" b="1" dirty="0"/>
            </a:br>
            <a:r>
              <a:rPr lang="de-DE" altLang="de-DE" sz="2400" dirty="0"/>
              <a:t>	nicht nach Kosten des EPA</a:t>
            </a:r>
            <a:br>
              <a:rPr lang="de-DE" altLang="de-DE" sz="2400" dirty="0"/>
            </a:br>
            <a:endParaRPr lang="de-DE" altLang="de-DE" sz="2400" dirty="0"/>
          </a:p>
          <a:p>
            <a:pPr marL="12699">
              <a:spcBef>
                <a:spcPct val="0"/>
              </a:spcBef>
            </a:pPr>
            <a:r>
              <a:rPr lang="de-DE" altLang="de-DE" sz="2400" dirty="0"/>
              <a:t>	</a:t>
            </a:r>
            <a:r>
              <a:rPr lang="de-DE" altLang="de-DE" sz="2400" b="0" dirty="0"/>
              <a:t>Politische Vorgabe</a:t>
            </a:r>
          </a:p>
          <a:p>
            <a:pPr marL="12699">
              <a:spcBef>
                <a:spcPct val="0"/>
              </a:spcBef>
            </a:pPr>
            <a:r>
              <a:rPr lang="de-DE" altLang="de-DE" sz="2000" b="0" dirty="0"/>
              <a:t>	Kein Land soll weniger aus dem Jahresgebührentopf (Art. 39 (1) EPÜ) </a:t>
            </a:r>
            <a:br>
              <a:rPr lang="de-DE" altLang="de-DE" sz="2000" b="0" dirty="0"/>
            </a:br>
            <a:r>
              <a:rPr lang="de-DE" altLang="de-DE" sz="2000" b="0" dirty="0"/>
              <a:t>	erhalten als zuvor, trotz Wegfall der Aufgaben der nationalen Ämter</a:t>
            </a:r>
          </a:p>
          <a:p>
            <a:pPr marL="12699">
              <a:spcBef>
                <a:spcPct val="0"/>
              </a:spcBef>
            </a:pPr>
            <a:r>
              <a:rPr lang="de-DE" altLang="de-DE" sz="2000" b="0" dirty="0"/>
              <a:t>	Folge:</a:t>
            </a:r>
          </a:p>
          <a:p>
            <a:pPr marL="12699">
              <a:spcBef>
                <a:spcPct val="0"/>
              </a:spcBef>
            </a:pPr>
            <a:r>
              <a:rPr lang="de-DE" altLang="de-DE" sz="2000" b="0" dirty="0"/>
              <a:t>	Subventionierung der nationalen Haushalte durch die EPO</a:t>
            </a:r>
            <a:br>
              <a:rPr lang="de-DE" altLang="de-DE" sz="2000" b="0" dirty="0"/>
            </a:br>
            <a:r>
              <a:rPr lang="de-DE" altLang="de-DE" sz="2000" b="0" dirty="0"/>
              <a:t>	noch höher als schon bisher (DE: &gt; 200 </a:t>
            </a:r>
            <a:r>
              <a:rPr lang="de-DE" altLang="de-DE" sz="2000" b="0" dirty="0" err="1"/>
              <a:t>Mio</a:t>
            </a:r>
            <a:r>
              <a:rPr lang="de-DE" altLang="de-DE" sz="2000" b="0" dirty="0"/>
              <a:t>/Jahr)</a:t>
            </a:r>
          </a:p>
          <a:p>
            <a:pPr marL="12699">
              <a:spcBef>
                <a:spcPct val="0"/>
              </a:spcBef>
            </a:pPr>
            <a:r>
              <a:rPr lang="de-DE" altLang="de-DE" sz="2000" b="0" dirty="0"/>
              <a:t>	zu Lasten der Benutzer, </a:t>
            </a:r>
            <a:br>
              <a:rPr lang="de-DE" altLang="de-DE" sz="2000" b="0" dirty="0"/>
            </a:br>
            <a:r>
              <a:rPr lang="de-DE" altLang="de-DE" sz="2000" b="0" dirty="0"/>
              <a:t>	denen dieser Rationalisierungsvorteil nicht zugute kommt </a:t>
            </a:r>
            <a:endParaRPr lang="de-DE" altLang="de-DE" sz="2000" b="1" dirty="0"/>
          </a:p>
        </p:txBody>
      </p:sp>
      <p:sp>
        <p:nvSpPr>
          <p:cNvPr id="20482" name="Textplatzhalter 2">
            <a:extLst>
              <a:ext uri="{FF2B5EF4-FFF2-40B4-BE49-F238E27FC236}">
                <a16:creationId xmlns:a16="http://schemas.microsoft.com/office/drawing/2014/main" id="{D1F472C6-8C12-4E46-B53C-F9BB105F61E3}"/>
              </a:ext>
            </a:extLst>
          </p:cNvPr>
          <p:cNvSpPr>
            <a:spLocks noGrp="1" noChangeArrowheads="1"/>
          </p:cNvSpPr>
          <p:nvPr>
            <p:ph type="body" sz="quarter" idx="21"/>
          </p:nvPr>
        </p:nvSpPr>
        <p:spPr bwMode="auto">
          <a:xfrm>
            <a:off x="539750" y="455613"/>
            <a:ext cx="9642475" cy="29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/>
              <a:t>Das Einheitspatent - Kosten</a:t>
            </a:r>
          </a:p>
        </p:txBody>
      </p:sp>
      <p:sp>
        <p:nvSpPr>
          <p:cNvPr id="20484" name="Datumsplatzhalter 4">
            <a:extLst>
              <a:ext uri="{FF2B5EF4-FFF2-40B4-BE49-F238E27FC236}">
                <a16:creationId xmlns:a16="http://schemas.microsoft.com/office/drawing/2014/main" id="{85018B30-67C0-41AE-B0C4-34CCD357EE94}"/>
              </a:ext>
            </a:extLst>
          </p:cNvPr>
          <p:cNvSpPr>
            <a:spLocks noGrp="1" noChangeArrowheads="1"/>
          </p:cNvSpPr>
          <p:nvPr>
            <p:ph type="dt" sz="quarter" idx="2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1461AEF-3AA1-477C-A1D6-85C6F332F5F1}" type="datetime1">
              <a:rPr lang="de-DE" altLang="de-DE" smtClean="0"/>
              <a:pPr/>
              <a:t>28.04.2021</a:t>
            </a:fld>
            <a:endParaRPr lang="de-DE" altLang="de-DE"/>
          </a:p>
        </p:txBody>
      </p:sp>
      <p:sp>
        <p:nvSpPr>
          <p:cNvPr id="20485" name="Foliennummernplatzhalter 5">
            <a:extLst>
              <a:ext uri="{FF2B5EF4-FFF2-40B4-BE49-F238E27FC236}">
                <a16:creationId xmlns:a16="http://schemas.microsoft.com/office/drawing/2014/main" id="{496083E2-D976-43EA-918C-B557615E18FB}"/>
              </a:ext>
            </a:extLst>
          </p:cNvPr>
          <p:cNvSpPr>
            <a:spLocks noGrp="1" noChangeArrowheads="1"/>
          </p:cNvSpPr>
          <p:nvPr>
            <p:ph type="sldNum" sz="quarter" idx="2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68E97D5-4826-4A02-8628-FB3C96E865CF}" type="slidenum">
              <a:rPr lang="de-DE" altLang="de-DE" smtClean="0"/>
              <a:pPr/>
              <a:t>20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4049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>
            <a:extLst>
              <a:ext uri="{FF2B5EF4-FFF2-40B4-BE49-F238E27FC236}">
                <a16:creationId xmlns:a16="http://schemas.microsoft.com/office/drawing/2014/main" id="{C1559E48-1775-4639-B170-EB648DB1B89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54088" y="338138"/>
            <a:ext cx="9674225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en-US" sz="2000" dirty="0">
                <a:solidFill>
                  <a:srgbClr val="7F7F7F"/>
                </a:solidFill>
              </a:rPr>
              <a:t>Das Einheitspatent – Kosten</a:t>
            </a:r>
            <a:br>
              <a:rPr lang="de-DE" altLang="en-US" sz="2000" dirty="0">
                <a:solidFill>
                  <a:srgbClr val="7F7F7F"/>
                </a:solidFill>
              </a:rPr>
            </a:br>
            <a:r>
              <a:rPr lang="de-DE" altLang="en-US" sz="2000" dirty="0">
                <a:solidFill>
                  <a:srgbClr val="7F7F7F"/>
                </a:solidFill>
              </a:rPr>
              <a:t>Jahresgebühren</a:t>
            </a:r>
            <a:endParaRPr lang="de-DE" alt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633364C3-D362-4D43-BA2F-4019D5893B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416540"/>
              </p:ext>
            </p:extLst>
          </p:nvPr>
        </p:nvGraphicFramePr>
        <p:xfrm>
          <a:off x="2239963" y="1425799"/>
          <a:ext cx="7775573" cy="475519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47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6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6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69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69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67425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Year</a:t>
                      </a:r>
                    </a:p>
                  </a:txBody>
                  <a:tcPr marL="91435" marR="91435" marT="45730" marB="4573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UP – Top 4 </a:t>
                      </a:r>
                    </a:p>
                    <a:p>
                      <a:pPr algn="ctr"/>
                      <a:r>
                        <a:rPr lang="de-DE" sz="1400" dirty="0"/>
                        <a:t>[€]</a:t>
                      </a:r>
                    </a:p>
                  </a:txBody>
                  <a:tcPr marL="91435" marR="91435" marT="45730" marB="4573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DE+FR+UK [€]</a:t>
                      </a:r>
                    </a:p>
                  </a:txBody>
                  <a:tcPr marL="91435" marR="91435" marT="45730" marB="4573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Diff. [%]</a:t>
                      </a:r>
                    </a:p>
                  </a:txBody>
                  <a:tcPr marL="91435" marR="91435" marT="45730" marB="4573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25 Member States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[€]</a:t>
                      </a:r>
                    </a:p>
                    <a:p>
                      <a:pPr algn="ctr"/>
                      <a:endParaRPr lang="de-DE" sz="1400" dirty="0"/>
                    </a:p>
                  </a:txBody>
                  <a:tcPr marL="91435" marR="91435" marT="45730" marB="45730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777">
                <a:tc>
                  <a:txBody>
                    <a:bodyPr/>
                    <a:lstStyle/>
                    <a:p>
                      <a:r>
                        <a:rPr lang="de-DE" sz="1600" dirty="0"/>
                        <a:t>2</a:t>
                      </a:r>
                    </a:p>
                  </a:txBody>
                  <a:tcPr marL="91435" marR="91435" marT="45730" marB="4573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35</a:t>
                      </a:r>
                    </a:p>
                  </a:txBody>
                  <a:tcPr marL="91435" marR="91435" marT="45730" marB="4573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36</a:t>
                      </a:r>
                    </a:p>
                  </a:txBody>
                  <a:tcPr marL="91435" marR="91435" marT="45730" marB="4573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0</a:t>
                      </a:r>
                    </a:p>
                  </a:txBody>
                  <a:tcPr marL="91435" marR="91435" marT="45730" marB="4573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0</a:t>
                      </a:r>
                    </a:p>
                  </a:txBody>
                  <a:tcPr marL="91435" marR="91435" marT="45730" marB="4573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777">
                <a:tc>
                  <a:txBody>
                    <a:bodyPr/>
                    <a:lstStyle/>
                    <a:p>
                      <a:r>
                        <a:rPr lang="de-DE" sz="1600" dirty="0"/>
                        <a:t>3</a:t>
                      </a:r>
                    </a:p>
                  </a:txBody>
                  <a:tcPr marL="91435" marR="91435" marT="45730" marB="4573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105</a:t>
                      </a:r>
                    </a:p>
                  </a:txBody>
                  <a:tcPr marL="91435" marR="91435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106</a:t>
                      </a:r>
                    </a:p>
                  </a:txBody>
                  <a:tcPr marL="91435" marR="91435" marT="45730" marB="4573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0</a:t>
                      </a:r>
                    </a:p>
                  </a:txBody>
                  <a:tcPr marL="91435" marR="91435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1.298</a:t>
                      </a:r>
                    </a:p>
                  </a:txBody>
                  <a:tcPr marL="91435" marR="91435" marT="45730" marB="4573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777">
                <a:tc>
                  <a:txBody>
                    <a:bodyPr/>
                    <a:lstStyle/>
                    <a:p>
                      <a:r>
                        <a:rPr lang="de-DE" sz="1600" dirty="0"/>
                        <a:t>4</a:t>
                      </a:r>
                    </a:p>
                  </a:txBody>
                  <a:tcPr marL="91435" marR="91435" marT="45730" marB="4573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145</a:t>
                      </a:r>
                    </a:p>
                  </a:txBody>
                  <a:tcPr marL="91435" marR="91435" marT="45730" marB="4573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106</a:t>
                      </a:r>
                    </a:p>
                  </a:txBody>
                  <a:tcPr marL="91435" marR="91435" marT="45730" marB="4573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37 %</a:t>
                      </a:r>
                    </a:p>
                  </a:txBody>
                  <a:tcPr marL="91435" marR="91435" marT="45730" marB="4573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1.874</a:t>
                      </a:r>
                    </a:p>
                  </a:txBody>
                  <a:tcPr marL="91435" marR="91435" marT="45730" marB="4573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777">
                <a:tc>
                  <a:txBody>
                    <a:bodyPr/>
                    <a:lstStyle/>
                    <a:p>
                      <a:r>
                        <a:rPr lang="de-DE" sz="1600" dirty="0"/>
                        <a:t>5</a:t>
                      </a:r>
                    </a:p>
                  </a:txBody>
                  <a:tcPr marL="91435" marR="91435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315</a:t>
                      </a:r>
                    </a:p>
                  </a:txBody>
                  <a:tcPr marL="91435" marR="91435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226</a:t>
                      </a:r>
                    </a:p>
                  </a:txBody>
                  <a:tcPr marL="91435" marR="91435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39 %</a:t>
                      </a:r>
                    </a:p>
                  </a:txBody>
                  <a:tcPr marL="91435" marR="91435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2.545</a:t>
                      </a:r>
                    </a:p>
                  </a:txBody>
                  <a:tcPr marL="91435" marR="91435" marT="45730" marB="4573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777">
                <a:tc>
                  <a:txBody>
                    <a:bodyPr/>
                    <a:lstStyle/>
                    <a:p>
                      <a:r>
                        <a:rPr lang="de-DE" sz="1600" dirty="0"/>
                        <a:t>6</a:t>
                      </a:r>
                    </a:p>
                  </a:txBody>
                  <a:tcPr marL="91435" marR="91435" marT="45730" marB="4573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475</a:t>
                      </a:r>
                    </a:p>
                  </a:txBody>
                  <a:tcPr marL="91435" marR="91435" marT="45730" marB="4573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327</a:t>
                      </a:r>
                    </a:p>
                  </a:txBody>
                  <a:tcPr marL="91435" marR="91435" marT="45730" marB="4573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45 %</a:t>
                      </a:r>
                    </a:p>
                  </a:txBody>
                  <a:tcPr marL="91435" marR="91435" marT="45730" marB="4573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3.271</a:t>
                      </a:r>
                    </a:p>
                  </a:txBody>
                  <a:tcPr marL="91435" marR="91435" marT="45730" marB="4573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777">
                <a:tc>
                  <a:txBody>
                    <a:bodyPr/>
                    <a:lstStyle/>
                    <a:p>
                      <a:r>
                        <a:rPr lang="de-DE" sz="1600" dirty="0"/>
                        <a:t>9</a:t>
                      </a:r>
                    </a:p>
                  </a:txBody>
                  <a:tcPr marL="91435" marR="91435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990</a:t>
                      </a:r>
                    </a:p>
                  </a:txBody>
                  <a:tcPr marL="91435" marR="91435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670</a:t>
                      </a:r>
                    </a:p>
                  </a:txBody>
                  <a:tcPr marL="91435" marR="91435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48 %</a:t>
                      </a:r>
                    </a:p>
                  </a:txBody>
                  <a:tcPr marL="91435" marR="91435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5.513</a:t>
                      </a:r>
                    </a:p>
                  </a:txBody>
                  <a:tcPr marL="91435" marR="91435" marT="45730" marB="4573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777">
                <a:tc>
                  <a:txBody>
                    <a:bodyPr/>
                    <a:lstStyle/>
                    <a:p>
                      <a:r>
                        <a:rPr lang="de-DE" sz="1600" dirty="0"/>
                        <a:t>10</a:t>
                      </a:r>
                    </a:p>
                  </a:txBody>
                  <a:tcPr marL="91435" marR="91435" marT="45730" marB="4573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1.175</a:t>
                      </a:r>
                    </a:p>
                  </a:txBody>
                  <a:tcPr marL="91435" marR="91435" marT="45730" marB="4573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800</a:t>
                      </a:r>
                    </a:p>
                  </a:txBody>
                  <a:tcPr marL="91435" marR="91435" marT="45730" marB="4573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47</a:t>
                      </a:r>
                      <a:r>
                        <a:rPr lang="de-DE" sz="1600" baseline="0" dirty="0"/>
                        <a:t> %</a:t>
                      </a:r>
                      <a:endParaRPr lang="de-DE" sz="1600" dirty="0"/>
                    </a:p>
                  </a:txBody>
                  <a:tcPr marL="91435" marR="91435" marT="45730" marB="4573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6.416</a:t>
                      </a:r>
                    </a:p>
                  </a:txBody>
                  <a:tcPr marL="91435" marR="91435" marT="45730" marB="4573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8777">
                <a:tc>
                  <a:txBody>
                    <a:bodyPr/>
                    <a:lstStyle/>
                    <a:p>
                      <a:r>
                        <a:rPr lang="de-DE" sz="1600" dirty="0"/>
                        <a:t>15</a:t>
                      </a:r>
                    </a:p>
                  </a:txBody>
                  <a:tcPr marL="91435" marR="91435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2830</a:t>
                      </a:r>
                    </a:p>
                  </a:txBody>
                  <a:tcPr marL="91435" marR="91435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1.980</a:t>
                      </a:r>
                    </a:p>
                  </a:txBody>
                  <a:tcPr marL="91435" marR="91435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43 %</a:t>
                      </a:r>
                    </a:p>
                  </a:txBody>
                  <a:tcPr marL="91435" marR="91435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11.917</a:t>
                      </a:r>
                    </a:p>
                  </a:txBody>
                  <a:tcPr marL="91435" marR="91435" marT="45730" marB="4573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8777">
                <a:tc>
                  <a:txBody>
                    <a:bodyPr/>
                    <a:lstStyle/>
                    <a:p>
                      <a:r>
                        <a:rPr lang="de-DE" sz="1600" dirty="0"/>
                        <a:t>20</a:t>
                      </a:r>
                    </a:p>
                  </a:txBody>
                  <a:tcPr marL="91435" marR="91435" marT="45730" marB="4573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4.855</a:t>
                      </a:r>
                    </a:p>
                  </a:txBody>
                  <a:tcPr marL="91435" marR="91435" marT="45730" marB="4573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3.540</a:t>
                      </a:r>
                    </a:p>
                  </a:txBody>
                  <a:tcPr marL="91435" marR="91435" marT="45730" marB="4573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37 %</a:t>
                      </a:r>
                    </a:p>
                  </a:txBody>
                  <a:tcPr marL="91435" marR="91435" marT="45730" marB="4573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19.197</a:t>
                      </a:r>
                    </a:p>
                  </a:txBody>
                  <a:tcPr marL="91435" marR="91435" marT="45730" marB="4573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8777">
                <a:tc>
                  <a:txBody>
                    <a:bodyPr/>
                    <a:lstStyle/>
                    <a:p>
                      <a:r>
                        <a:rPr lang="de-DE" sz="1600" b="1" u="sng" dirty="0"/>
                        <a:t>Total</a:t>
                      </a:r>
                    </a:p>
                  </a:txBody>
                  <a:tcPr marL="91435" marR="91435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u="sng" dirty="0"/>
                        <a:t>35.555</a:t>
                      </a:r>
                    </a:p>
                  </a:txBody>
                  <a:tcPr marL="91435" marR="91435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u="sng" dirty="0"/>
                        <a:t>25.153</a:t>
                      </a:r>
                    </a:p>
                  </a:txBody>
                  <a:tcPr marL="91435" marR="91435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u="sng"/>
                        <a:t>41 %</a:t>
                      </a:r>
                      <a:endParaRPr lang="de-DE" sz="1600" b="1" u="sng" dirty="0"/>
                    </a:p>
                  </a:txBody>
                  <a:tcPr marL="91435" marR="91435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u="sng" dirty="0"/>
                        <a:t>158.621</a:t>
                      </a:r>
                    </a:p>
                  </a:txBody>
                  <a:tcPr marL="91435" marR="91435" marT="45730" marB="4573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>
            <a:extLst>
              <a:ext uri="{FF2B5EF4-FFF2-40B4-BE49-F238E27FC236}">
                <a16:creationId xmlns:a16="http://schemas.microsoft.com/office/drawing/2014/main" id="{A71FC200-40FE-47A1-8935-AED477DCBB4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54088" y="338138"/>
            <a:ext cx="9674225" cy="93674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en-US" sz="2000" dirty="0">
                <a:solidFill>
                  <a:srgbClr val="7F7F7F"/>
                </a:solidFill>
              </a:rPr>
              <a:t>Einheitspatent – Kosten </a:t>
            </a:r>
            <a:br>
              <a:rPr lang="de-DE" altLang="en-US" sz="2000" dirty="0">
                <a:solidFill>
                  <a:srgbClr val="7F7F7F"/>
                </a:solidFill>
              </a:rPr>
            </a:br>
            <a:r>
              <a:rPr lang="de-DE" altLang="en-US" sz="2000" dirty="0">
                <a:solidFill>
                  <a:schemeClr val="accent5">
                    <a:lumMod val="50000"/>
                  </a:schemeClr>
                </a:solidFill>
              </a:rPr>
              <a:t>Jahresgebühren - Vergleich, ohne Administrationskosten</a:t>
            </a:r>
            <a:br>
              <a:rPr lang="de-DE" altLang="en-US" sz="20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de-DE" altLang="en-US" sz="2000" dirty="0">
                <a:solidFill>
                  <a:schemeClr val="accent5">
                    <a:lumMod val="50000"/>
                  </a:schemeClr>
                </a:solidFill>
              </a:rPr>
              <a:t>Annahme: 	     Anmelder wählt Einheitspatent und Validierung in UK</a:t>
            </a:r>
          </a:p>
        </p:txBody>
      </p:sp>
      <p:sp>
        <p:nvSpPr>
          <p:cNvPr id="34819" name="Inhaltsplatzhalter 2">
            <a:extLst>
              <a:ext uri="{FF2B5EF4-FFF2-40B4-BE49-F238E27FC236}">
                <a16:creationId xmlns:a16="http://schemas.microsoft.com/office/drawing/2014/main" id="{A02BFC69-76BB-48A6-980C-525F91F61443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2239963" y="3168650"/>
            <a:ext cx="7953375" cy="30982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lnSpc>
                <a:spcPct val="150000"/>
              </a:lnSpc>
              <a:spcAft>
                <a:spcPts val="1200"/>
              </a:spcAft>
            </a:pPr>
            <a:r>
              <a:rPr lang="de-DE" altLang="de-DE" sz="1800" dirty="0"/>
              <a:t>Gilt für Patente über die volle Laufzeit von 20 Jahren – in der Praxis ist dies die Ausnahme.</a:t>
            </a:r>
          </a:p>
          <a:p>
            <a:pPr marL="0" indent="0">
              <a:lnSpc>
                <a:spcPct val="150000"/>
              </a:lnSpc>
              <a:spcAft>
                <a:spcPts val="1200"/>
              </a:spcAft>
            </a:pPr>
            <a:r>
              <a:rPr lang="de-DE" altLang="de-DE" sz="1800" dirty="0"/>
              <a:t>Berücksichtigt nicht, dass der administrative Aufwand – intern und extern - beim Einheitspatent geringer ist.</a:t>
            </a:r>
          </a:p>
          <a:p>
            <a:pPr marL="0" indent="0">
              <a:lnSpc>
                <a:spcPct val="150000"/>
              </a:lnSpc>
              <a:spcAft>
                <a:spcPts val="1200"/>
              </a:spcAft>
            </a:pPr>
            <a:r>
              <a:rPr lang="de-DE" altLang="de-DE" sz="1800" dirty="0"/>
              <a:t>Berücksichtigt nicht, dass bis zur Erteilung für Einheits- und Bündelpatent dieselben (hohen) EPÜ-Jahresgebühren fällig sind.</a:t>
            </a: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C1ACAE7B-AFD1-4D4A-90F2-35C50C6E83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475177"/>
              </p:ext>
            </p:extLst>
          </p:nvPr>
        </p:nvGraphicFramePr>
        <p:xfrm>
          <a:off x="2878138" y="1591408"/>
          <a:ext cx="6394450" cy="15108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78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8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88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88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88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89330">
                <a:tc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</a:txBody>
                  <a:tcPr marL="91460" marR="91460" marT="45696" marB="456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JG Gesamt zzgl. JG UK</a:t>
                      </a:r>
                    </a:p>
                  </a:txBody>
                  <a:tcPr marL="91460" marR="91460" marT="45696" marB="456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EP Patent validiert in </a:t>
                      </a:r>
                      <a:r>
                        <a:rPr lang="de-DE" sz="1600" baseline="0" dirty="0"/>
                        <a:t> DE+FR+UK</a:t>
                      </a:r>
                      <a:endParaRPr lang="de-DE" sz="1600" dirty="0"/>
                    </a:p>
                  </a:txBody>
                  <a:tcPr marL="91460" marR="91460" marT="45696" marB="456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Diff. absolut</a:t>
                      </a:r>
                    </a:p>
                  </a:txBody>
                  <a:tcPr marL="91460" marR="91460" marT="45696" marB="456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Diff.</a:t>
                      </a:r>
                    </a:p>
                  </a:txBody>
                  <a:tcPr marL="91460" marR="91460" marT="45696" marB="4569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900">
                <a:tc>
                  <a:txBody>
                    <a:bodyPr/>
                    <a:lstStyle/>
                    <a:p>
                      <a:pPr algn="ctr"/>
                      <a:r>
                        <a:rPr lang="de-DE" sz="1800" u="none" dirty="0"/>
                        <a:t>Top 4</a:t>
                      </a:r>
                    </a:p>
                  </a:txBody>
                  <a:tcPr marL="91460" marR="91460" marT="45696" marB="456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u="none" dirty="0"/>
                        <a:t>40.891 €</a:t>
                      </a:r>
                    </a:p>
                  </a:txBody>
                  <a:tcPr marL="91460" marR="91460" marT="45696" marB="456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u="none" dirty="0"/>
                        <a:t>25.153 €</a:t>
                      </a:r>
                    </a:p>
                  </a:txBody>
                  <a:tcPr marL="91460" marR="91460" marT="45696" marB="456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u="none" dirty="0"/>
                        <a:t>15.738 €</a:t>
                      </a:r>
                    </a:p>
                  </a:txBody>
                  <a:tcPr marL="91460" marR="91460" marT="45696" marB="456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u="none" dirty="0"/>
                        <a:t>63 %</a:t>
                      </a:r>
                    </a:p>
                  </a:txBody>
                  <a:tcPr marL="91460" marR="91460" marT="45696" marB="4569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platzhalter 1">
            <a:extLst>
              <a:ext uri="{FF2B5EF4-FFF2-40B4-BE49-F238E27FC236}">
                <a16:creationId xmlns:a16="http://schemas.microsoft.com/office/drawing/2014/main" id="{A39F8FFC-B737-49A6-90B8-F63D988B21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>
          <a:xfrm>
            <a:off x="122238" y="1130300"/>
            <a:ext cx="11893550" cy="54530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03238" indent="0" eaLnBrk="1" hangingPunct="1">
              <a:buFont typeface="Arial" panose="020B0604020202020204" pitchFamily="34" charset="0"/>
              <a:buNone/>
              <a:tabLst>
                <a:tab pos="2151063" algn="l"/>
              </a:tabLst>
              <a:defRPr/>
            </a:pPr>
            <a:r>
              <a:rPr lang="de-DE" altLang="de-DE" sz="2400" dirty="0"/>
              <a:t>Vergleich Jahresgebühren  </a:t>
            </a:r>
          </a:p>
          <a:p>
            <a:pPr marL="503238" indent="0" eaLnBrk="1" hangingPunct="1">
              <a:buFont typeface="Arial" panose="020B0604020202020204" pitchFamily="34" charset="0"/>
              <a:buNone/>
              <a:tabLst>
                <a:tab pos="2151063" algn="l"/>
              </a:tabLst>
              <a:defRPr/>
            </a:pPr>
            <a:r>
              <a:rPr lang="de-DE" altLang="de-DE" sz="2000" dirty="0"/>
              <a:t>Bündelpatent/nationales Patent</a:t>
            </a:r>
            <a:r>
              <a:rPr lang="de-DE" altLang="de-DE" sz="2000" b="0" dirty="0"/>
              <a:t>	Gebührenbelastung abhängig von den Staaten,</a:t>
            </a:r>
            <a:br>
              <a:rPr lang="de-DE" altLang="de-DE" sz="2000" b="0" dirty="0"/>
            </a:br>
            <a:r>
              <a:rPr lang="de-DE" altLang="de-DE" sz="2000" b="0" dirty="0"/>
              <a:t>				in denen Schutz besteht </a:t>
            </a:r>
          </a:p>
          <a:p>
            <a:pPr marL="503238" indent="0" eaLnBrk="1" hangingPunct="1">
              <a:buFont typeface="Arial" panose="020B0604020202020204" pitchFamily="34" charset="0"/>
              <a:buNone/>
              <a:tabLst>
                <a:tab pos="2151063" algn="l"/>
              </a:tabLst>
              <a:defRPr/>
            </a:pPr>
            <a:r>
              <a:rPr lang="de-DE" altLang="de-DE" sz="2000" b="0" dirty="0"/>
              <a:t>				Sinken der Gebührenbelastung </a:t>
            </a:r>
            <a:br>
              <a:rPr lang="de-DE" altLang="de-DE" sz="2000" b="0" dirty="0"/>
            </a:br>
            <a:r>
              <a:rPr lang="de-DE" altLang="de-DE" sz="2000" b="0" dirty="0"/>
              <a:t>				bei Aufrechterhaltung in beschränkter Zahl von Staaten</a:t>
            </a:r>
          </a:p>
          <a:p>
            <a:pPr marL="503238" indent="0" eaLnBrk="1" hangingPunct="1">
              <a:buFont typeface="Arial" panose="020B0604020202020204" pitchFamily="34" charset="0"/>
              <a:buNone/>
              <a:tabLst>
                <a:tab pos="2151063" algn="l"/>
              </a:tabLst>
              <a:defRPr/>
            </a:pPr>
            <a:r>
              <a:rPr lang="de-DE" altLang="de-DE" sz="2000" dirty="0"/>
              <a:t>Einheitspatent	</a:t>
            </a:r>
            <a:r>
              <a:rPr lang="de-DE" altLang="de-DE" sz="2000" b="0" dirty="0"/>
              <a:t>		</a:t>
            </a:r>
            <a:r>
              <a:rPr lang="de-DE" altLang="de-DE" sz="2000" dirty="0">
                <a:solidFill>
                  <a:schemeClr val="accent5">
                    <a:lumMod val="50000"/>
                  </a:schemeClr>
                </a:solidFill>
              </a:rPr>
              <a:t>Gebührensätze unabhängig von Zahl der Staaten, </a:t>
            </a:r>
            <a:br>
              <a:rPr lang="de-DE" altLang="de-DE" sz="20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de-DE" altLang="de-DE" sz="2000" dirty="0">
                <a:solidFill>
                  <a:schemeClr val="accent5">
                    <a:lumMod val="50000"/>
                  </a:schemeClr>
                </a:solidFill>
              </a:rPr>
              <a:t>				in denen das Einheitspatentsystem in Kraft getreten ist </a:t>
            </a:r>
          </a:p>
          <a:p>
            <a:pPr marL="503238" indent="0" eaLnBrk="1" hangingPunct="1">
              <a:buFont typeface="Arial" panose="020B0604020202020204" pitchFamily="34" charset="0"/>
              <a:buNone/>
              <a:tabLst>
                <a:tab pos="2151063" algn="l"/>
              </a:tabLst>
              <a:defRPr/>
            </a:pPr>
            <a:r>
              <a:rPr lang="de-DE" altLang="de-DE" sz="2000" b="0" dirty="0"/>
              <a:t>				Wegfall von UK nur zu geringem Teil </a:t>
            </a:r>
            <a:br>
              <a:rPr lang="de-DE" altLang="de-DE" sz="2000" b="0" dirty="0"/>
            </a:br>
            <a:r>
              <a:rPr lang="de-DE" altLang="de-DE" sz="2000" b="0" dirty="0"/>
              <a:t>				durch Hinzukommen von IT kompensiert</a:t>
            </a:r>
          </a:p>
          <a:p>
            <a:pPr marL="503238" indent="0" eaLnBrk="1" hangingPunct="1">
              <a:buFont typeface="Arial" panose="020B0604020202020204" pitchFamily="34" charset="0"/>
              <a:buNone/>
              <a:tabLst>
                <a:tab pos="2151063" algn="l"/>
              </a:tabLst>
              <a:defRPr/>
            </a:pPr>
            <a:r>
              <a:rPr lang="de-DE" altLang="de-DE" sz="2000" b="0" dirty="0"/>
              <a:t>			 </a:t>
            </a:r>
            <a:r>
              <a:rPr lang="de-DE" altLang="de-DE" sz="2000" b="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de-DE" altLang="de-DE" sz="2000" b="0" dirty="0"/>
              <a:t>Gebührensätze für Zeit der Aufrechterhaltung unverändert 				(einzelne Länder können nicht fallengelassen werden)</a:t>
            </a:r>
            <a:endParaRPr lang="de-DE" altLang="de-DE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339" name="Textplatzhalter 3">
            <a:extLst>
              <a:ext uri="{FF2B5EF4-FFF2-40B4-BE49-F238E27FC236}">
                <a16:creationId xmlns:a16="http://schemas.microsoft.com/office/drawing/2014/main" id="{AE25020D-70D2-4634-9D50-CFDB0110EE0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auto">
          <a:xfrm>
            <a:off x="539750" y="252413"/>
            <a:ext cx="9642475" cy="568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dirty="0"/>
              <a:t>Das Einheitspatent - Kosten</a:t>
            </a:r>
            <a:endParaRPr lang="de-DE" altLang="de-DE" i="1" dirty="0"/>
          </a:p>
        </p:txBody>
      </p:sp>
      <p:sp>
        <p:nvSpPr>
          <p:cNvPr id="14340" name="Datumsplatzhalter 4">
            <a:extLst>
              <a:ext uri="{FF2B5EF4-FFF2-40B4-BE49-F238E27FC236}">
                <a16:creationId xmlns:a16="http://schemas.microsoft.com/office/drawing/2014/main" id="{3E895230-37D2-432D-884F-DFBE50159FA8}"/>
              </a:ext>
            </a:extLst>
          </p:cNvPr>
          <p:cNvSpPr>
            <a:spLocks noGrp="1"/>
          </p:cNvSpPr>
          <p:nvPr>
            <p:ph type="dt" sz="quarter" idx="2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386F6AD-3E4E-453B-B189-C128E793FC98}" type="datetime1">
              <a:rPr lang="de-DE" alt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28.04.2021</a:t>
            </a:fld>
            <a:endParaRPr lang="de-DE" altLang="de-DE"/>
          </a:p>
        </p:txBody>
      </p:sp>
      <p:sp>
        <p:nvSpPr>
          <p:cNvPr id="14341" name="Foliennummernplatzhalter 5">
            <a:extLst>
              <a:ext uri="{FF2B5EF4-FFF2-40B4-BE49-F238E27FC236}">
                <a16:creationId xmlns:a16="http://schemas.microsoft.com/office/drawing/2014/main" id="{8C71682B-9D93-4EBD-92FB-41D06873733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B47AF18-CA63-4555-A442-707B48BCEF3F}" type="slidenum">
              <a:rPr lang="de-DE" altLang="de-DE" smtClean="0"/>
              <a:pPr/>
              <a:t>23</a:t>
            </a:fld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platzhalter 1">
            <a:extLst>
              <a:ext uri="{FF2B5EF4-FFF2-40B4-BE49-F238E27FC236}">
                <a16:creationId xmlns:a16="http://schemas.microsoft.com/office/drawing/2014/main" id="{32CC9787-375E-4069-BB9F-3348141554EA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539749" y="1152063"/>
            <a:ext cx="11121871" cy="5239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96874" lvl="1" indent="0">
              <a:spcBef>
                <a:spcPct val="0"/>
              </a:spcBef>
              <a:buNone/>
            </a:pPr>
            <a:r>
              <a:rPr lang="de-DE" altLang="de-DE" b="1" dirty="0"/>
              <a:t>Übersetzungen</a:t>
            </a:r>
            <a:br>
              <a:rPr lang="de-DE" altLang="de-DE" dirty="0"/>
            </a:br>
            <a:endParaRPr lang="de-DE" altLang="de-DE" dirty="0"/>
          </a:p>
          <a:p>
            <a:pPr marL="503238">
              <a:tabLst>
                <a:tab pos="2151063" algn="l"/>
              </a:tabLst>
              <a:defRPr/>
            </a:pPr>
            <a:r>
              <a:rPr lang="de-DE" altLang="de-DE" sz="2000" dirty="0"/>
              <a:t>Art. 3 EPVÜ	Grundsatz</a:t>
            </a:r>
          </a:p>
          <a:p>
            <a:pPr marL="503238">
              <a:tabLst>
                <a:tab pos="2151063" algn="l"/>
              </a:tabLst>
              <a:defRPr/>
            </a:pPr>
            <a:r>
              <a:rPr lang="de-DE" altLang="de-DE" sz="2000" dirty="0"/>
              <a:t>	</a:t>
            </a:r>
            <a:r>
              <a:rPr lang="de-DE" altLang="de-DE" sz="2000" b="0" dirty="0"/>
              <a:t>Neben Veröffentlichung der PS in der Verfahrenssprache</a:t>
            </a:r>
            <a:br>
              <a:rPr lang="de-DE" altLang="de-DE" sz="2000" b="0" dirty="0"/>
            </a:br>
            <a:r>
              <a:rPr lang="de-DE" altLang="de-DE" sz="2000" b="0" dirty="0"/>
              <a:t>	mit den Ansprüche in den beiden anderen Amtssprachen</a:t>
            </a:r>
          </a:p>
          <a:p>
            <a:pPr marL="503238">
              <a:tabLst>
                <a:tab pos="2151063" algn="l"/>
              </a:tabLst>
              <a:defRPr/>
            </a:pPr>
            <a:r>
              <a:rPr lang="de-DE" altLang="de-DE" sz="2000" dirty="0"/>
              <a:t>	</a:t>
            </a:r>
            <a:r>
              <a:rPr lang="de-DE" altLang="de-DE" sz="2000" dirty="0">
                <a:solidFill>
                  <a:srgbClr val="002060"/>
                </a:solidFill>
              </a:rPr>
              <a:t>keine weiteren Übersetzungen erforderlich </a:t>
            </a:r>
          </a:p>
          <a:p>
            <a:pPr marL="503238">
              <a:tabLst>
                <a:tab pos="2151063" algn="l"/>
              </a:tabLst>
              <a:defRPr/>
            </a:pPr>
            <a:r>
              <a:rPr lang="de-DE" altLang="de-DE" sz="2000" dirty="0"/>
              <a:t>Pferdefuß</a:t>
            </a:r>
          </a:p>
          <a:p>
            <a:pPr marL="503238">
              <a:tabLst>
                <a:tab pos="2151063" algn="l"/>
              </a:tabLst>
              <a:defRPr/>
            </a:pPr>
            <a:r>
              <a:rPr lang="de-DE" altLang="de-DE" sz="2000" dirty="0"/>
              <a:t>Art. 6 EPVÜ	Für eine Übergangszeit - 6 bis 12 Jahre</a:t>
            </a:r>
          </a:p>
          <a:p>
            <a:pPr marL="503238">
              <a:tabLst>
                <a:tab pos="2151063" algn="l"/>
              </a:tabLst>
              <a:defRPr/>
            </a:pPr>
            <a:r>
              <a:rPr lang="de-DE" altLang="de-DE" sz="2000" dirty="0"/>
              <a:t>	</a:t>
            </a:r>
            <a:r>
              <a:rPr lang="de-DE" altLang="de-DE" sz="2000" dirty="0">
                <a:solidFill>
                  <a:schemeClr val="accent5">
                    <a:lumMod val="50000"/>
                  </a:schemeClr>
                </a:solidFill>
              </a:rPr>
              <a:t>1 Übersetzung erforderlich</a:t>
            </a:r>
          </a:p>
          <a:p>
            <a:pPr marL="503238">
              <a:tabLst>
                <a:tab pos="2151063" algn="l"/>
              </a:tabLst>
              <a:defRPr/>
            </a:pPr>
            <a:r>
              <a:rPr lang="de-DE" altLang="de-DE" sz="2000" dirty="0"/>
              <a:t>	</a:t>
            </a:r>
            <a:r>
              <a:rPr lang="de-DE" altLang="de-DE" sz="2000" b="0" dirty="0"/>
              <a:t>Verfahrenssprache DE/FR	→	EN</a:t>
            </a:r>
            <a:br>
              <a:rPr lang="de-DE" altLang="de-DE" sz="2000" b="0" dirty="0"/>
            </a:br>
            <a:r>
              <a:rPr lang="de-DE" altLang="de-DE" sz="2000" b="0" dirty="0"/>
              <a:t>	Verfahrenssprache EN	→	beliebige andere EU Sprache</a:t>
            </a:r>
            <a:br>
              <a:rPr lang="de-DE" altLang="de-DE" sz="2000" b="0" dirty="0"/>
            </a:br>
            <a:endParaRPr lang="de-DE" altLang="de-DE" sz="2000" b="0" dirty="0"/>
          </a:p>
        </p:txBody>
      </p:sp>
      <p:sp>
        <p:nvSpPr>
          <p:cNvPr id="20482" name="Textplatzhalter 2">
            <a:extLst>
              <a:ext uri="{FF2B5EF4-FFF2-40B4-BE49-F238E27FC236}">
                <a16:creationId xmlns:a16="http://schemas.microsoft.com/office/drawing/2014/main" id="{D1F472C6-8C12-4E46-B53C-F9BB105F61E3}"/>
              </a:ext>
            </a:extLst>
          </p:cNvPr>
          <p:cNvSpPr>
            <a:spLocks noGrp="1" noChangeArrowheads="1"/>
          </p:cNvSpPr>
          <p:nvPr>
            <p:ph type="body" sz="quarter" idx="21"/>
          </p:nvPr>
        </p:nvSpPr>
        <p:spPr bwMode="auto">
          <a:xfrm>
            <a:off x="539750" y="455613"/>
            <a:ext cx="9642475" cy="29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/>
              <a:t>Das Einheitspatent - Kosten</a:t>
            </a:r>
          </a:p>
        </p:txBody>
      </p:sp>
      <p:sp>
        <p:nvSpPr>
          <p:cNvPr id="20484" name="Datumsplatzhalter 4">
            <a:extLst>
              <a:ext uri="{FF2B5EF4-FFF2-40B4-BE49-F238E27FC236}">
                <a16:creationId xmlns:a16="http://schemas.microsoft.com/office/drawing/2014/main" id="{85018B30-67C0-41AE-B0C4-34CCD357EE94}"/>
              </a:ext>
            </a:extLst>
          </p:cNvPr>
          <p:cNvSpPr>
            <a:spLocks noGrp="1" noChangeArrowheads="1"/>
          </p:cNvSpPr>
          <p:nvPr>
            <p:ph type="dt" sz="quarter" idx="2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1461AEF-3AA1-477C-A1D6-85C6F332F5F1}" type="datetime1">
              <a:rPr lang="de-DE" altLang="de-DE" smtClean="0"/>
              <a:pPr/>
              <a:t>28.04.2021</a:t>
            </a:fld>
            <a:endParaRPr lang="de-DE" altLang="de-DE"/>
          </a:p>
        </p:txBody>
      </p:sp>
      <p:sp>
        <p:nvSpPr>
          <p:cNvPr id="20485" name="Foliennummernplatzhalter 5">
            <a:extLst>
              <a:ext uri="{FF2B5EF4-FFF2-40B4-BE49-F238E27FC236}">
                <a16:creationId xmlns:a16="http://schemas.microsoft.com/office/drawing/2014/main" id="{496083E2-D976-43EA-918C-B557615E18FB}"/>
              </a:ext>
            </a:extLst>
          </p:cNvPr>
          <p:cNvSpPr>
            <a:spLocks noGrp="1" noChangeArrowheads="1"/>
          </p:cNvSpPr>
          <p:nvPr>
            <p:ph type="sldNum" sz="quarter" idx="2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68E97D5-4826-4A02-8628-FB3C96E865CF}" type="slidenum">
              <a:rPr lang="de-DE" altLang="de-DE" smtClean="0"/>
              <a:pPr/>
              <a:t>24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4516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platzhalter 1">
            <a:extLst>
              <a:ext uri="{FF2B5EF4-FFF2-40B4-BE49-F238E27FC236}">
                <a16:creationId xmlns:a16="http://schemas.microsoft.com/office/drawing/2014/main" id="{32CC9787-375E-4069-BB9F-3348141554EA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539749" y="1152063"/>
            <a:ext cx="11121871" cy="5239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96874" lvl="1" indent="0">
              <a:spcBef>
                <a:spcPct val="0"/>
              </a:spcBef>
              <a:buNone/>
            </a:pPr>
            <a:r>
              <a:rPr lang="de-DE" altLang="de-DE" b="1" dirty="0"/>
              <a:t>Übersetzungen</a:t>
            </a:r>
          </a:p>
          <a:p>
            <a:pPr marL="503238">
              <a:tabLst>
                <a:tab pos="2151063" algn="l"/>
              </a:tabLst>
            </a:pPr>
            <a:r>
              <a:rPr lang="de-DE" altLang="de-DE" sz="2000" dirty="0"/>
              <a:t>Zum Vergleich </a:t>
            </a:r>
            <a:r>
              <a:rPr lang="de-DE" altLang="de-DE" sz="2000" b="0" dirty="0"/>
              <a:t>		Londoner Übereinkommen </a:t>
            </a:r>
            <a:br>
              <a:rPr lang="de-DE" altLang="de-DE" sz="2000" b="0" dirty="0"/>
            </a:br>
            <a:r>
              <a:rPr lang="de-DE" altLang="de-DE" sz="2000" b="0" dirty="0" err="1"/>
              <a:t>status</a:t>
            </a:r>
            <a:r>
              <a:rPr lang="de-DE" altLang="de-DE" sz="2000" b="0" dirty="0"/>
              <a:t> quo			über die Anwendung des Art. 65 EPÜ</a:t>
            </a:r>
          </a:p>
          <a:p>
            <a:pPr marL="503238">
              <a:tabLst>
                <a:tab pos="2151063" algn="l"/>
              </a:tabLst>
            </a:pPr>
            <a:r>
              <a:rPr lang="de-DE" altLang="de-DE" sz="2000" b="0" dirty="0"/>
              <a:t>			für die Vertragsparteien des EPGÜ </a:t>
            </a:r>
            <a:br>
              <a:rPr lang="de-DE" altLang="de-DE" sz="2000" b="0" dirty="0"/>
            </a:br>
            <a:r>
              <a:rPr lang="de-DE" altLang="de-DE" sz="2000" b="0" dirty="0"/>
              <a:t>			nach Ratifizierung von DE </a:t>
            </a:r>
          </a:p>
          <a:p>
            <a:pPr marL="503238">
              <a:tabLst>
                <a:tab pos="2151063" algn="l"/>
              </a:tabLst>
            </a:pPr>
            <a:endParaRPr lang="de-DE" altLang="de-DE" sz="1800" b="0" dirty="0"/>
          </a:p>
          <a:p>
            <a:pPr marL="503238">
              <a:tabLst>
                <a:tab pos="2151063" algn="l"/>
              </a:tabLst>
            </a:pPr>
            <a:r>
              <a:rPr lang="de-DE" altLang="de-DE" sz="1800" b="0" dirty="0"/>
              <a:t>Keine Übersetzung 		DE, FR, BE, IE und LU </a:t>
            </a:r>
          </a:p>
          <a:p>
            <a:pPr marL="503238">
              <a:tabLst>
                <a:tab pos="2151063" algn="l"/>
              </a:tabLst>
            </a:pPr>
            <a:r>
              <a:rPr lang="de-DE" altLang="de-DE" sz="1800" b="0" dirty="0"/>
              <a:t>Einreichung Übersetzung </a:t>
            </a:r>
            <a:br>
              <a:rPr lang="de-DE" altLang="de-DE" sz="1800" b="0" dirty="0"/>
            </a:br>
            <a:r>
              <a:rPr lang="de-DE" altLang="de-DE" sz="1800" b="0" dirty="0"/>
              <a:t>Ansprüche in EN		DK, FI, NL, SE</a:t>
            </a:r>
          </a:p>
          <a:p>
            <a:pPr marL="503238">
              <a:tabLst>
                <a:tab pos="2151063" algn="l"/>
              </a:tabLst>
            </a:pPr>
            <a:r>
              <a:rPr lang="de-DE" altLang="de-DE" sz="1800" b="0" dirty="0"/>
              <a:t>Übersetzung Ansprüche</a:t>
            </a:r>
            <a:br>
              <a:rPr lang="de-DE" altLang="de-DE" sz="1800" b="0" dirty="0"/>
            </a:br>
            <a:r>
              <a:rPr lang="de-DE" altLang="de-DE" sz="1800" b="0" dirty="0"/>
              <a:t>in Landessprache		LT, LV, SI</a:t>
            </a:r>
          </a:p>
          <a:p>
            <a:pPr marL="503238">
              <a:tabLst>
                <a:tab pos="2151063" algn="l"/>
              </a:tabLst>
            </a:pPr>
            <a:r>
              <a:rPr lang="de-DE" altLang="de-DE" sz="1800" b="0" dirty="0"/>
              <a:t>Volle Übersetzung -</a:t>
            </a:r>
            <a:br>
              <a:rPr lang="de-DE" altLang="de-DE" sz="1800" b="0" dirty="0"/>
            </a:br>
            <a:r>
              <a:rPr lang="de-DE" altLang="de-DE" sz="1800" b="0" dirty="0"/>
              <a:t>nicht bei Londoner Üb.:	AT, BG, EE, IT, MT, PL, PT</a:t>
            </a:r>
          </a:p>
          <a:p>
            <a:pPr marL="503238">
              <a:tabLst>
                <a:tab pos="2151063" algn="l"/>
              </a:tabLst>
            </a:pPr>
            <a:r>
              <a:rPr lang="de-DE" altLang="de-DE" sz="1800" b="0" dirty="0"/>
              <a:t>Verfahrenssprache DE:	keine Übersetzung in AT </a:t>
            </a:r>
            <a:endParaRPr lang="de-DE" altLang="de-DE" sz="1800" dirty="0"/>
          </a:p>
        </p:txBody>
      </p:sp>
      <p:sp>
        <p:nvSpPr>
          <p:cNvPr id="20482" name="Textplatzhalter 2">
            <a:extLst>
              <a:ext uri="{FF2B5EF4-FFF2-40B4-BE49-F238E27FC236}">
                <a16:creationId xmlns:a16="http://schemas.microsoft.com/office/drawing/2014/main" id="{D1F472C6-8C12-4E46-B53C-F9BB105F61E3}"/>
              </a:ext>
            </a:extLst>
          </p:cNvPr>
          <p:cNvSpPr>
            <a:spLocks noGrp="1" noChangeArrowheads="1"/>
          </p:cNvSpPr>
          <p:nvPr>
            <p:ph type="body" sz="quarter" idx="21"/>
          </p:nvPr>
        </p:nvSpPr>
        <p:spPr bwMode="auto">
          <a:xfrm>
            <a:off x="539750" y="455613"/>
            <a:ext cx="9642475" cy="29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/>
              <a:t>Das Einheitspatent - Kosten</a:t>
            </a:r>
          </a:p>
        </p:txBody>
      </p:sp>
      <p:sp>
        <p:nvSpPr>
          <p:cNvPr id="20484" name="Datumsplatzhalter 4">
            <a:extLst>
              <a:ext uri="{FF2B5EF4-FFF2-40B4-BE49-F238E27FC236}">
                <a16:creationId xmlns:a16="http://schemas.microsoft.com/office/drawing/2014/main" id="{85018B30-67C0-41AE-B0C4-34CCD357EE94}"/>
              </a:ext>
            </a:extLst>
          </p:cNvPr>
          <p:cNvSpPr>
            <a:spLocks noGrp="1" noChangeArrowheads="1"/>
          </p:cNvSpPr>
          <p:nvPr>
            <p:ph type="dt" sz="quarter" idx="2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1461AEF-3AA1-477C-A1D6-85C6F332F5F1}" type="datetime1">
              <a:rPr lang="de-DE" altLang="de-DE" smtClean="0"/>
              <a:pPr/>
              <a:t>28.04.2021</a:t>
            </a:fld>
            <a:endParaRPr lang="de-DE" altLang="de-DE"/>
          </a:p>
        </p:txBody>
      </p:sp>
      <p:sp>
        <p:nvSpPr>
          <p:cNvPr id="20485" name="Foliennummernplatzhalter 5">
            <a:extLst>
              <a:ext uri="{FF2B5EF4-FFF2-40B4-BE49-F238E27FC236}">
                <a16:creationId xmlns:a16="http://schemas.microsoft.com/office/drawing/2014/main" id="{496083E2-D976-43EA-918C-B557615E18FB}"/>
              </a:ext>
            </a:extLst>
          </p:cNvPr>
          <p:cNvSpPr>
            <a:spLocks noGrp="1" noChangeArrowheads="1"/>
          </p:cNvSpPr>
          <p:nvPr>
            <p:ph type="sldNum" sz="quarter" idx="2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68E97D5-4826-4A02-8628-FB3C96E865CF}" type="slidenum">
              <a:rPr lang="de-DE" altLang="de-DE" smtClean="0"/>
              <a:pPr/>
              <a:t>25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4506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platzhalter 1">
            <a:extLst>
              <a:ext uri="{FF2B5EF4-FFF2-40B4-BE49-F238E27FC236}">
                <a16:creationId xmlns:a16="http://schemas.microsoft.com/office/drawing/2014/main" id="{32CC9787-375E-4069-BB9F-3348141554EA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539749" y="1152063"/>
            <a:ext cx="11121871" cy="5239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03238">
              <a:tabLst>
                <a:tab pos="2151063" algn="l"/>
              </a:tabLst>
              <a:defRPr/>
            </a:pPr>
            <a:r>
              <a:rPr lang="de-DE" altLang="de-DE" sz="2400" dirty="0">
                <a:solidFill>
                  <a:schemeClr val="accent5">
                    <a:lumMod val="50000"/>
                  </a:schemeClr>
                </a:solidFill>
              </a:rPr>
              <a:t>Folge:</a:t>
            </a:r>
          </a:p>
          <a:p>
            <a:pPr marL="1128713" lvl="1" indent="0">
              <a:buNone/>
              <a:tabLst>
                <a:tab pos="2151063" algn="l"/>
              </a:tabLst>
              <a:defRPr/>
            </a:pPr>
            <a:r>
              <a:rPr lang="de-DE" altLang="de-DE" b="1" dirty="0"/>
              <a:t>Der Durchschnittsanmelder spart  </a:t>
            </a:r>
          </a:p>
          <a:p>
            <a:pPr marL="1128713" lvl="1" indent="0">
              <a:buNone/>
              <a:tabLst>
                <a:tab pos="2151063" algn="l"/>
              </a:tabLst>
              <a:defRPr/>
            </a:pPr>
            <a:r>
              <a:rPr lang="de-DE" altLang="de-DE" sz="2000" b="1" dirty="0"/>
              <a:t>●   weder bei den Jahresgebühren</a:t>
            </a:r>
            <a:br>
              <a:rPr lang="de-DE" altLang="de-DE" sz="2000" b="1" dirty="0"/>
            </a:br>
            <a:r>
              <a:rPr lang="de-DE" altLang="de-DE" sz="2000" b="1" dirty="0"/>
              <a:t>●   noch bei den Übersetzungen </a:t>
            </a:r>
          </a:p>
          <a:p>
            <a:pPr marL="1128713" lvl="1" indent="0">
              <a:buNone/>
              <a:tabLst>
                <a:tab pos="2151063" algn="l"/>
              </a:tabLst>
              <a:defRPr/>
            </a:pPr>
            <a:r>
              <a:rPr lang="de-DE" altLang="de-DE" sz="2000" b="1" dirty="0"/>
              <a:t>ABER: 	er bekommt für etwas mehr Geld </a:t>
            </a:r>
            <a:br>
              <a:rPr lang="de-DE" altLang="de-DE" sz="2000" b="1" dirty="0"/>
            </a:br>
            <a:r>
              <a:rPr lang="de-DE" altLang="de-DE" sz="2000" b="1" dirty="0"/>
              <a:t>	einen erheblich größeren territorialen Schutzbereich</a:t>
            </a:r>
            <a:br>
              <a:rPr lang="de-DE" altLang="de-DE" sz="2000" b="1" dirty="0"/>
            </a:br>
            <a:endParaRPr lang="de-DE" altLang="de-DE" sz="2400" dirty="0"/>
          </a:p>
          <a:p>
            <a:pPr marL="1160463" indent="-657225">
              <a:tabLst>
                <a:tab pos="2151063" algn="l"/>
              </a:tabLst>
              <a:defRPr/>
            </a:pPr>
            <a:r>
              <a:rPr lang="de-DE" altLang="de-DE" sz="2400" dirty="0"/>
              <a:t>	</a:t>
            </a:r>
            <a:r>
              <a:rPr lang="de-DE" altLang="de-DE" sz="2000" dirty="0"/>
              <a:t>Vereinfachung:</a:t>
            </a:r>
          </a:p>
          <a:p>
            <a:pPr marL="1471613" lvl="1" indent="-342900">
              <a:tabLst>
                <a:tab pos="2151063" algn="l"/>
              </a:tabLst>
              <a:defRPr/>
            </a:pPr>
            <a:r>
              <a:rPr lang="de-DE" altLang="de-DE" sz="2000" b="1" dirty="0"/>
              <a:t>Für alle Handlungen betreffend das erteilte Patent, </a:t>
            </a:r>
            <a:br>
              <a:rPr lang="de-DE" altLang="de-DE" sz="2000" b="1" dirty="0"/>
            </a:br>
            <a:r>
              <a:rPr lang="de-DE" altLang="de-DE" sz="2000" b="1" dirty="0"/>
              <a:t>wie Jahresgebührenzahlungen, Umschreibung etc. </a:t>
            </a:r>
          </a:p>
          <a:p>
            <a:pPr marL="1128713" lvl="1" indent="0">
              <a:buNone/>
              <a:tabLst>
                <a:tab pos="2151063" algn="l"/>
              </a:tabLst>
              <a:defRPr/>
            </a:pPr>
            <a:r>
              <a:rPr lang="de-DE" altLang="de-DE" sz="2000" b="1" dirty="0"/>
              <a:t>	nur mehr 1 Patentamt - das EPA – zuständig</a:t>
            </a:r>
            <a:endParaRPr lang="de-DE" altLang="de-DE" sz="2000" dirty="0"/>
          </a:p>
          <a:p>
            <a:pPr marL="396874" lvl="1" indent="0">
              <a:spcBef>
                <a:spcPct val="0"/>
              </a:spcBef>
              <a:buNone/>
            </a:pPr>
            <a:endParaRPr lang="de-DE" altLang="de-DE" sz="1800" dirty="0"/>
          </a:p>
        </p:txBody>
      </p:sp>
      <p:sp>
        <p:nvSpPr>
          <p:cNvPr id="20482" name="Textplatzhalter 2">
            <a:extLst>
              <a:ext uri="{FF2B5EF4-FFF2-40B4-BE49-F238E27FC236}">
                <a16:creationId xmlns:a16="http://schemas.microsoft.com/office/drawing/2014/main" id="{D1F472C6-8C12-4E46-B53C-F9BB105F61E3}"/>
              </a:ext>
            </a:extLst>
          </p:cNvPr>
          <p:cNvSpPr>
            <a:spLocks noGrp="1" noChangeArrowheads="1"/>
          </p:cNvSpPr>
          <p:nvPr>
            <p:ph type="body" sz="quarter" idx="21"/>
          </p:nvPr>
        </p:nvSpPr>
        <p:spPr bwMode="auto">
          <a:xfrm>
            <a:off x="539750" y="455613"/>
            <a:ext cx="9642475" cy="29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/>
              <a:t>Das Einheitspatent - Kosten</a:t>
            </a:r>
          </a:p>
        </p:txBody>
      </p:sp>
      <p:sp>
        <p:nvSpPr>
          <p:cNvPr id="20484" name="Datumsplatzhalter 4">
            <a:extLst>
              <a:ext uri="{FF2B5EF4-FFF2-40B4-BE49-F238E27FC236}">
                <a16:creationId xmlns:a16="http://schemas.microsoft.com/office/drawing/2014/main" id="{85018B30-67C0-41AE-B0C4-34CCD357EE94}"/>
              </a:ext>
            </a:extLst>
          </p:cNvPr>
          <p:cNvSpPr>
            <a:spLocks noGrp="1" noChangeArrowheads="1"/>
          </p:cNvSpPr>
          <p:nvPr>
            <p:ph type="dt" sz="quarter" idx="2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1461AEF-3AA1-477C-A1D6-85C6F332F5F1}" type="datetime1">
              <a:rPr lang="de-DE" altLang="de-DE" smtClean="0"/>
              <a:pPr/>
              <a:t>28.04.2021</a:t>
            </a:fld>
            <a:endParaRPr lang="de-DE" altLang="de-DE"/>
          </a:p>
        </p:txBody>
      </p:sp>
      <p:sp>
        <p:nvSpPr>
          <p:cNvPr id="20485" name="Foliennummernplatzhalter 5">
            <a:extLst>
              <a:ext uri="{FF2B5EF4-FFF2-40B4-BE49-F238E27FC236}">
                <a16:creationId xmlns:a16="http://schemas.microsoft.com/office/drawing/2014/main" id="{496083E2-D976-43EA-918C-B557615E18FB}"/>
              </a:ext>
            </a:extLst>
          </p:cNvPr>
          <p:cNvSpPr>
            <a:spLocks noGrp="1" noChangeArrowheads="1"/>
          </p:cNvSpPr>
          <p:nvPr>
            <p:ph type="sldNum" sz="quarter" idx="2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68E97D5-4826-4A02-8628-FB3C96E865CF}" type="slidenum">
              <a:rPr lang="de-DE" altLang="de-DE" smtClean="0"/>
              <a:pPr/>
              <a:t>26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9975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platzhalter 1">
            <a:extLst>
              <a:ext uri="{FF2B5EF4-FFF2-40B4-BE49-F238E27FC236}">
                <a16:creationId xmlns:a16="http://schemas.microsoft.com/office/drawing/2014/main" id="{C3BC2A3E-4C0B-4801-80D4-D45EFBCEA40F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539750" y="2029827"/>
            <a:ext cx="9640888" cy="4179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de-DE" altLang="de-DE" dirty="0"/>
              <a:t>		</a:t>
            </a:r>
            <a:r>
              <a:rPr lang="de-DE" altLang="de-DE" sz="3200" dirty="0"/>
              <a:t>Das Einheitliche Patentgericht</a:t>
            </a:r>
          </a:p>
          <a:p>
            <a:pPr marL="0" indent="0">
              <a:spcBef>
                <a:spcPct val="0"/>
              </a:spcBef>
              <a:buNone/>
            </a:pPr>
            <a:r>
              <a:rPr lang="de-DE" altLang="de-DE" sz="2400" dirty="0"/>
              <a:t>		Struktur – Vorarbeiten – Kosten </a:t>
            </a:r>
            <a:endParaRPr lang="de-DE" altLang="de-DE" dirty="0"/>
          </a:p>
        </p:txBody>
      </p:sp>
      <p:sp>
        <p:nvSpPr>
          <p:cNvPr id="18434" name="Titel 2">
            <a:extLst>
              <a:ext uri="{FF2B5EF4-FFF2-40B4-BE49-F238E27FC236}">
                <a16:creationId xmlns:a16="http://schemas.microsoft.com/office/drawing/2014/main" id="{93B2308C-5AC2-4AE2-B888-9C50EA1D76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595627"/>
            <a:ext cx="9640888" cy="385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altLang="de-DE" dirty="0"/>
          </a:p>
        </p:txBody>
      </p:sp>
      <p:sp>
        <p:nvSpPr>
          <p:cNvPr id="18435" name="Datumsplatzhalter 3">
            <a:extLst>
              <a:ext uri="{FF2B5EF4-FFF2-40B4-BE49-F238E27FC236}">
                <a16:creationId xmlns:a16="http://schemas.microsoft.com/office/drawing/2014/main" id="{EC8C655F-0E92-44EF-8946-CE44C71F046E}"/>
              </a:ext>
            </a:extLst>
          </p:cNvPr>
          <p:cNvSpPr>
            <a:spLocks noGrp="1" noChangeArrowheads="1"/>
          </p:cNvSpPr>
          <p:nvPr>
            <p:ph type="dt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4C6BDF5-BFC0-4F5A-ADC2-8FBA2FE98BF9}" type="datetime1">
              <a:rPr lang="de-DE" altLang="de-DE" smtClean="0"/>
              <a:pPr/>
              <a:t>28.04.2021</a:t>
            </a:fld>
            <a:endParaRPr lang="de-DE" altLang="de-DE"/>
          </a:p>
        </p:txBody>
      </p:sp>
      <p:sp>
        <p:nvSpPr>
          <p:cNvPr id="18436" name="Foliennummernplatzhalter 4">
            <a:extLst>
              <a:ext uri="{FF2B5EF4-FFF2-40B4-BE49-F238E27FC236}">
                <a16:creationId xmlns:a16="http://schemas.microsoft.com/office/drawing/2014/main" id="{38472E1F-EC06-4ABE-9FEE-A13DA38897AE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20387A-742F-41D6-A373-835F01A49DBC}" type="slidenum">
              <a:rPr lang="de-DE" altLang="de-DE" smtClean="0"/>
              <a:pPr/>
              <a:t>27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661405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platzhalter 1">
            <a:extLst>
              <a:ext uri="{FF2B5EF4-FFF2-40B4-BE49-F238E27FC236}">
                <a16:creationId xmlns:a16="http://schemas.microsoft.com/office/drawing/2014/main" id="{AF0FF523-DC14-48A2-8060-7FBCF680B8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>
          <a:xfrm>
            <a:off x="539750" y="2339975"/>
            <a:ext cx="10472738" cy="41195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959075" indent="-457200" eaLnBrk="1" hangingPunct="1">
              <a:defRPr/>
            </a:pPr>
            <a:r>
              <a:rPr lang="de-DE" altLang="de-DE" dirty="0"/>
              <a:t>insbes. Verletzung und/oder Rechtsbeständigkeit</a:t>
            </a:r>
          </a:p>
          <a:p>
            <a:pPr marL="959075" indent="-457200" eaLnBrk="1" hangingPunct="1">
              <a:defRPr/>
            </a:pPr>
            <a:r>
              <a:rPr lang="de-DE" altLang="de-DE" dirty="0"/>
              <a:t>für alle Vertragsstaaten des EPGÜ</a:t>
            </a:r>
          </a:p>
          <a:p>
            <a:pPr marL="959075" indent="-457200" eaLnBrk="1" hangingPunct="1">
              <a:defRPr/>
            </a:pPr>
            <a:r>
              <a:rPr lang="de-DE" altLang="de-DE" dirty="0">
                <a:solidFill>
                  <a:schemeClr val="accent5">
                    <a:lumMod val="50000"/>
                  </a:schemeClr>
                </a:solidFill>
              </a:rPr>
              <a:t>für Einheitspatent </a:t>
            </a:r>
            <a:r>
              <a:rPr lang="de-DE" altLang="de-DE" u="sng" dirty="0">
                <a:solidFill>
                  <a:schemeClr val="accent5">
                    <a:lumMod val="50000"/>
                  </a:schemeClr>
                </a:solidFill>
              </a:rPr>
              <a:t>und</a:t>
            </a:r>
            <a:r>
              <a:rPr lang="de-DE" altLang="de-DE" dirty="0">
                <a:solidFill>
                  <a:schemeClr val="accent5">
                    <a:lumMod val="50000"/>
                  </a:schemeClr>
                </a:solidFill>
              </a:rPr>
              <a:t> europäisches Bündelpatent</a:t>
            </a:r>
          </a:p>
          <a:p>
            <a:pPr marL="501875" indent="0" eaLnBrk="1" hangingPunct="1">
              <a:buFont typeface="Arial" panose="020B0604020202020204" pitchFamily="34" charset="0"/>
              <a:buNone/>
              <a:defRPr/>
            </a:pPr>
            <a:endParaRPr lang="en-US" altLang="de-DE" b="0" dirty="0"/>
          </a:p>
        </p:txBody>
      </p:sp>
      <p:sp>
        <p:nvSpPr>
          <p:cNvPr id="41987" name="Textplatzhalter 2">
            <a:extLst>
              <a:ext uri="{FF2B5EF4-FFF2-40B4-BE49-F238E27FC236}">
                <a16:creationId xmlns:a16="http://schemas.microsoft.com/office/drawing/2014/main" id="{78CDDFDD-8FCA-4F24-8DD7-283DB8EB75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auto">
          <a:xfrm>
            <a:off x="539750" y="1079500"/>
            <a:ext cx="9642475" cy="1223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sz="2800" dirty="0"/>
              <a:t>Ausschließliche Zuständigkeit für</a:t>
            </a:r>
          </a:p>
        </p:txBody>
      </p:sp>
      <p:sp>
        <p:nvSpPr>
          <p:cNvPr id="41988" name="Textplatzhalter 3">
            <a:extLst>
              <a:ext uri="{FF2B5EF4-FFF2-40B4-BE49-F238E27FC236}">
                <a16:creationId xmlns:a16="http://schemas.microsoft.com/office/drawing/2014/main" id="{A9A1B585-6470-428E-BC2B-73C9FC072FF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auto">
          <a:xfrm>
            <a:off x="539750" y="252413"/>
            <a:ext cx="9642475" cy="568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dirty="0"/>
              <a:t>Das einheitliche Patentgericht - Struktur</a:t>
            </a:r>
          </a:p>
        </p:txBody>
      </p:sp>
      <p:sp>
        <p:nvSpPr>
          <p:cNvPr id="41989" name="Datumsplatzhalter 4">
            <a:extLst>
              <a:ext uri="{FF2B5EF4-FFF2-40B4-BE49-F238E27FC236}">
                <a16:creationId xmlns:a16="http://schemas.microsoft.com/office/drawing/2014/main" id="{F619B881-43AB-4EF2-B280-933353932312}"/>
              </a:ext>
            </a:extLst>
          </p:cNvPr>
          <p:cNvSpPr>
            <a:spLocks noGrp="1"/>
          </p:cNvSpPr>
          <p:nvPr>
            <p:ph type="dt" sz="quarter" idx="2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A1058EE-559B-4AE7-BEEB-FE124CF96042}" type="datetime1">
              <a:rPr lang="de-DE" alt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28.04.2021</a:t>
            </a:fld>
            <a:endParaRPr lang="de-DE" altLang="de-DE"/>
          </a:p>
        </p:txBody>
      </p:sp>
      <p:sp>
        <p:nvSpPr>
          <p:cNvPr id="41990" name="Foliennummernplatzhalter 5">
            <a:extLst>
              <a:ext uri="{FF2B5EF4-FFF2-40B4-BE49-F238E27FC236}">
                <a16:creationId xmlns:a16="http://schemas.microsoft.com/office/drawing/2014/main" id="{F43EFD52-3AC2-40E7-8E28-C079A44B0C3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8A2DCF4-E8B6-4FB5-B9BA-0D5862FC3A93}" type="slidenum">
              <a:rPr lang="de-DE" altLang="de-DE"/>
              <a:pPr/>
              <a:t>28</a:t>
            </a:fld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platzhalter 3">
            <a:extLst>
              <a:ext uri="{FF2B5EF4-FFF2-40B4-BE49-F238E27FC236}">
                <a16:creationId xmlns:a16="http://schemas.microsoft.com/office/drawing/2014/main" id="{CDFDF318-410C-425A-806A-F2303FFDB67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auto">
          <a:xfrm>
            <a:off x="539750" y="252413"/>
            <a:ext cx="9642475" cy="568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dirty="0"/>
              <a:t>Das einheitliche Patentgericht - Struktur</a:t>
            </a:r>
          </a:p>
        </p:txBody>
      </p:sp>
      <p:sp>
        <p:nvSpPr>
          <p:cNvPr id="43011" name="Datumsplatzhalter 4">
            <a:extLst>
              <a:ext uri="{FF2B5EF4-FFF2-40B4-BE49-F238E27FC236}">
                <a16:creationId xmlns:a16="http://schemas.microsoft.com/office/drawing/2014/main" id="{18262128-D7A5-49E9-B896-69B6B82E7A2E}"/>
              </a:ext>
            </a:extLst>
          </p:cNvPr>
          <p:cNvSpPr>
            <a:spLocks noGrp="1"/>
          </p:cNvSpPr>
          <p:nvPr>
            <p:ph type="dt" sz="quarter" idx="2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84FE4B-CB52-442A-A96C-980C27BDE92F}" type="datetime1">
              <a:rPr lang="de-DE" alt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28.04.2021</a:t>
            </a:fld>
            <a:endParaRPr lang="de-DE" altLang="de-DE"/>
          </a:p>
        </p:txBody>
      </p:sp>
      <p:sp>
        <p:nvSpPr>
          <p:cNvPr id="43012" name="Foliennummernplatzhalter 5">
            <a:extLst>
              <a:ext uri="{FF2B5EF4-FFF2-40B4-BE49-F238E27FC236}">
                <a16:creationId xmlns:a16="http://schemas.microsoft.com/office/drawing/2014/main" id="{4713A8F1-24FE-4E32-B924-F84DF350F67E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5602F2C-6F27-40F4-906B-146D20576A57}" type="slidenum">
              <a:rPr lang="de-DE" altLang="de-DE"/>
              <a:pPr/>
              <a:t>29</a:t>
            </a:fld>
            <a:endParaRPr lang="de-DE" alt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782A60E-A727-4275-A836-C258C90B5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4919663"/>
            <a:ext cx="2819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>
                <a:cs typeface="Arial" panose="020B0604020202020204" pitchFamily="34" charset="0"/>
              </a:rPr>
              <a:t>z.B. für DE (Maximum): </a:t>
            </a:r>
            <a:br>
              <a:rPr lang="de-DE" altLang="en-US">
                <a:cs typeface="Arial" panose="020B0604020202020204" pitchFamily="34" charset="0"/>
              </a:rPr>
            </a:br>
            <a:r>
              <a:rPr lang="de-DE" altLang="en-US">
                <a:cs typeface="Arial" panose="020B0604020202020204" pitchFamily="34" charset="0"/>
              </a:rPr>
              <a:t>Düsseldorf, Mannheim, München, Hamburg </a:t>
            </a:r>
            <a:endParaRPr lang="de-DE" altLang="en-US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0F739F3-C75F-45C5-9D62-1B72786CE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0" y="4919663"/>
            <a:ext cx="2870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dirty="0" err="1">
                <a:cs typeface="Arial" panose="020B0604020202020204" pitchFamily="34" charset="0"/>
              </a:rPr>
              <a:t>z.B</a:t>
            </a:r>
            <a:r>
              <a:rPr lang="de-DE" altLang="en-US" dirty="0">
                <a:cs typeface="Arial" panose="020B0604020202020204" pitchFamily="34" charset="0"/>
              </a:rPr>
              <a:t>: </a:t>
            </a:r>
            <a:br>
              <a:rPr lang="de-DE" altLang="en-US" dirty="0">
                <a:cs typeface="Arial" panose="020B0604020202020204" pitchFamily="34" charset="0"/>
              </a:rPr>
            </a:br>
            <a:r>
              <a:rPr lang="de-DE" altLang="en-US" dirty="0">
                <a:cs typeface="Arial" panose="020B0604020202020204" pitchFamily="34" charset="0"/>
              </a:rPr>
              <a:t>Baltische Kammer</a:t>
            </a:r>
            <a:br>
              <a:rPr lang="de-DE" altLang="en-US" dirty="0">
                <a:cs typeface="Arial" panose="020B0604020202020204" pitchFamily="34" charset="0"/>
              </a:rPr>
            </a:br>
            <a:r>
              <a:rPr lang="de-DE" altLang="en-US" dirty="0">
                <a:cs typeface="Arial" panose="020B0604020202020204" pitchFamily="34" charset="0"/>
              </a:rPr>
              <a:t>EE, LT, LV, SE </a:t>
            </a:r>
            <a:br>
              <a:rPr lang="de-DE" altLang="en-US" dirty="0">
                <a:cs typeface="Arial" panose="020B0604020202020204" pitchFamily="34" charset="0"/>
              </a:rPr>
            </a:br>
            <a:endParaRPr lang="de-DE" altLang="en-US" dirty="0">
              <a:cs typeface="Arial" panose="020B060402020202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45BB7A9-B44D-4105-A0FB-4C4CEFB15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0" y="4919663"/>
            <a:ext cx="2806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dirty="0">
                <a:cs typeface="Arial" panose="020B0604020202020204" pitchFamily="34" charset="0"/>
              </a:rPr>
              <a:t>Paris: 	   B, D, E, G, H</a:t>
            </a:r>
          </a:p>
          <a:p>
            <a:pPr eaLnBrk="1" hangingPunct="1"/>
            <a:r>
              <a:rPr lang="de-DE" altLang="en-US" strike="sngStrike" dirty="0">
                <a:solidFill>
                  <a:schemeClr val="accent3"/>
                </a:solidFill>
                <a:cs typeface="Arial" panose="020B0604020202020204" pitchFamily="34" charset="0"/>
              </a:rPr>
              <a:t>London:     A, C</a:t>
            </a:r>
          </a:p>
          <a:p>
            <a:pPr eaLnBrk="1" hangingPunct="1"/>
            <a:r>
              <a:rPr lang="de-DE" altLang="en-US" dirty="0">
                <a:cs typeface="Arial" panose="020B0604020202020204" pitchFamily="34" charset="0"/>
              </a:rPr>
              <a:t>München:  F</a:t>
            </a:r>
          </a:p>
          <a:p>
            <a:pPr eaLnBrk="1" hangingPunct="1"/>
            <a:r>
              <a:rPr lang="de-DE" altLang="en-US" dirty="0">
                <a:solidFill>
                  <a:srgbClr val="FFC000"/>
                </a:solidFill>
                <a:cs typeface="Arial" panose="020B0604020202020204" pitchFamily="34" charset="0"/>
              </a:rPr>
              <a:t>EGPÜ Anhang II</a:t>
            </a:r>
          </a:p>
        </p:txBody>
      </p:sp>
      <p:sp>
        <p:nvSpPr>
          <p:cNvPr id="12" name="Abgerundetes Rechteck 11">
            <a:extLst>
              <a:ext uri="{FF2B5EF4-FFF2-40B4-BE49-F238E27FC236}">
                <a16:creationId xmlns:a16="http://schemas.microsoft.com/office/drawing/2014/main" id="{C191C6B3-FC34-4C16-8545-C52921EB9E9A}"/>
              </a:ext>
            </a:extLst>
          </p:cNvPr>
          <p:cNvSpPr/>
          <p:nvPr/>
        </p:nvSpPr>
        <p:spPr>
          <a:xfrm>
            <a:off x="1290638" y="2922588"/>
            <a:ext cx="8569325" cy="9144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2800" dirty="0"/>
              <a:t>Gericht 1. Instanz</a:t>
            </a:r>
          </a:p>
        </p:txBody>
      </p:sp>
      <p:sp>
        <p:nvSpPr>
          <p:cNvPr id="13" name="Abgerundetes Rechteck 12">
            <a:extLst>
              <a:ext uri="{FF2B5EF4-FFF2-40B4-BE49-F238E27FC236}">
                <a16:creationId xmlns:a16="http://schemas.microsoft.com/office/drawing/2014/main" id="{1E63A9AD-97B3-4EB5-879D-F05F94E2EFC5}"/>
              </a:ext>
            </a:extLst>
          </p:cNvPr>
          <p:cNvSpPr/>
          <p:nvPr/>
        </p:nvSpPr>
        <p:spPr>
          <a:xfrm>
            <a:off x="1290638" y="882650"/>
            <a:ext cx="8569325" cy="9144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2800" dirty="0"/>
              <a:t>EuGH</a:t>
            </a:r>
          </a:p>
        </p:txBody>
      </p:sp>
      <p:sp>
        <p:nvSpPr>
          <p:cNvPr id="14" name="Abgerundetes Rechteck 13">
            <a:extLst>
              <a:ext uri="{FF2B5EF4-FFF2-40B4-BE49-F238E27FC236}">
                <a16:creationId xmlns:a16="http://schemas.microsoft.com/office/drawing/2014/main" id="{C4BA6200-0A56-43B1-BF78-5A40F856B4B8}"/>
              </a:ext>
            </a:extLst>
          </p:cNvPr>
          <p:cNvSpPr/>
          <p:nvPr/>
        </p:nvSpPr>
        <p:spPr>
          <a:xfrm>
            <a:off x="1290638" y="1889125"/>
            <a:ext cx="8569325" cy="9144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2800" dirty="0"/>
              <a:t>Berufungsgericht (2. Instanz / Luxemburg)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412C0B86-AE81-4E3C-99BA-7ACD3ACDBD7A}"/>
              </a:ext>
            </a:extLst>
          </p:cNvPr>
          <p:cNvGrpSpPr>
            <a:grpSpLocks/>
          </p:cNvGrpSpPr>
          <p:nvPr/>
        </p:nvGrpSpPr>
        <p:grpSpPr bwMode="auto">
          <a:xfrm>
            <a:off x="1290638" y="3940175"/>
            <a:ext cx="2700337" cy="914400"/>
            <a:chOff x="243681" y="4447103"/>
            <a:chExt cx="2700000" cy="914400"/>
          </a:xfrm>
        </p:grpSpPr>
        <p:sp>
          <p:nvSpPr>
            <p:cNvPr id="16" name="Abgerundetes Rechteck 15">
              <a:extLst>
                <a:ext uri="{FF2B5EF4-FFF2-40B4-BE49-F238E27FC236}">
                  <a16:creationId xmlns:a16="http://schemas.microsoft.com/office/drawing/2014/main" id="{634F6DFA-049C-4647-9332-F34A5ED6653C}"/>
                </a:ext>
              </a:extLst>
            </p:cNvPr>
            <p:cNvSpPr/>
            <p:nvPr/>
          </p:nvSpPr>
          <p:spPr>
            <a:xfrm>
              <a:off x="243681" y="4447103"/>
              <a:ext cx="2700000" cy="9144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de-DE" dirty="0"/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E5272CD9-35AD-4A75-B7C5-7BBA15AC26E0}"/>
                </a:ext>
              </a:extLst>
            </p:cNvPr>
            <p:cNvSpPr txBox="1"/>
            <p:nvPr/>
          </p:nvSpPr>
          <p:spPr>
            <a:xfrm>
              <a:off x="243681" y="4580453"/>
              <a:ext cx="2688889" cy="6461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de-DE" dirty="0">
                  <a:latin typeface="Arial" charset="0"/>
                </a:rPr>
                <a:t>Lokalkammern </a:t>
              </a:r>
            </a:p>
            <a:p>
              <a:pPr algn="ctr" eaLnBrk="1" hangingPunct="1">
                <a:defRPr/>
              </a:pPr>
              <a:r>
                <a:rPr lang="de-DE" dirty="0">
                  <a:solidFill>
                    <a:schemeClr val="bg1">
                      <a:lumMod val="65000"/>
                    </a:schemeClr>
                  </a:solidFill>
                  <a:latin typeface="Arial" charset="0"/>
                </a:rPr>
                <a:t>für einzelne Staaten</a:t>
              </a:r>
              <a:endParaRPr lang="de-DE" dirty="0">
                <a:solidFill>
                  <a:srgbClr val="FFC000"/>
                </a:solidFill>
                <a:latin typeface="Arial" charset="0"/>
              </a:endParaRP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051E1111-E025-44E0-93A9-075DC1E2DB8B}"/>
              </a:ext>
            </a:extLst>
          </p:cNvPr>
          <p:cNvGrpSpPr>
            <a:grpSpLocks/>
          </p:cNvGrpSpPr>
          <p:nvPr/>
        </p:nvGrpSpPr>
        <p:grpSpPr bwMode="auto">
          <a:xfrm>
            <a:off x="4178300" y="3940175"/>
            <a:ext cx="2870200" cy="914400"/>
            <a:chOff x="3130550" y="4447103"/>
            <a:chExt cx="2870200" cy="914400"/>
          </a:xfrm>
        </p:grpSpPr>
        <p:sp>
          <p:nvSpPr>
            <p:cNvPr id="19" name="Abgerundetes Rechteck 18">
              <a:extLst>
                <a:ext uri="{FF2B5EF4-FFF2-40B4-BE49-F238E27FC236}">
                  <a16:creationId xmlns:a16="http://schemas.microsoft.com/office/drawing/2014/main" id="{DFF6F5D6-370F-4A9A-818A-DBA54E022291}"/>
                </a:ext>
              </a:extLst>
            </p:cNvPr>
            <p:cNvSpPr/>
            <p:nvPr/>
          </p:nvSpPr>
          <p:spPr>
            <a:xfrm>
              <a:off x="3197225" y="4447103"/>
              <a:ext cx="2698750" cy="9144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de-DE" dirty="0"/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514D20CF-015F-4038-BF9B-8AC55737DEF1}"/>
                </a:ext>
              </a:extLst>
            </p:cNvPr>
            <p:cNvSpPr txBox="1"/>
            <p:nvPr/>
          </p:nvSpPr>
          <p:spPr>
            <a:xfrm>
              <a:off x="3130550" y="4534416"/>
              <a:ext cx="2870200" cy="7381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de-DE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charset="0"/>
                </a:rPr>
                <a:t>Regionalkammern</a:t>
              </a:r>
              <a:endPara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endParaRPr>
            </a:p>
            <a:p>
              <a:pPr algn="ctr" eaLnBrk="1" hangingPunct="1">
                <a:defRPr/>
              </a:pPr>
              <a:r>
                <a:rPr lang="de-DE" dirty="0">
                  <a:solidFill>
                    <a:schemeClr val="bg1">
                      <a:lumMod val="65000"/>
                    </a:schemeClr>
                  </a:solidFill>
                  <a:latin typeface="Arial" charset="0"/>
                </a:rPr>
                <a:t>für 2 oder mehr Staaten</a:t>
              </a:r>
              <a:endParaRPr lang="de-DE" dirty="0">
                <a:solidFill>
                  <a:srgbClr val="FFC000"/>
                </a:solidFill>
                <a:latin typeface="Arial" charset="0"/>
              </a:endParaRP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859EEC6A-008D-4F13-BB69-28AD1271FB9C}"/>
              </a:ext>
            </a:extLst>
          </p:cNvPr>
          <p:cNvGrpSpPr>
            <a:grpSpLocks/>
          </p:cNvGrpSpPr>
          <p:nvPr/>
        </p:nvGrpSpPr>
        <p:grpSpPr bwMode="auto">
          <a:xfrm>
            <a:off x="7161213" y="3940175"/>
            <a:ext cx="2698750" cy="914400"/>
            <a:chOff x="6113006" y="4447103"/>
            <a:chExt cx="2700000" cy="914400"/>
          </a:xfrm>
        </p:grpSpPr>
        <p:sp>
          <p:nvSpPr>
            <p:cNvPr id="22" name="Abgerundetes Rechteck 21">
              <a:extLst>
                <a:ext uri="{FF2B5EF4-FFF2-40B4-BE49-F238E27FC236}">
                  <a16:creationId xmlns:a16="http://schemas.microsoft.com/office/drawing/2014/main" id="{5FAE1647-74D8-43AD-B535-6C720A126C65}"/>
                </a:ext>
              </a:extLst>
            </p:cNvPr>
            <p:cNvSpPr/>
            <p:nvPr/>
          </p:nvSpPr>
          <p:spPr>
            <a:xfrm>
              <a:off x="6113006" y="4447103"/>
              <a:ext cx="2700000" cy="9144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de-DE" dirty="0"/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F62B61E0-7972-483D-8DCF-4C00178A4D58}"/>
                </a:ext>
              </a:extLst>
            </p:cNvPr>
            <p:cNvSpPr txBox="1"/>
            <p:nvPr/>
          </p:nvSpPr>
          <p:spPr>
            <a:xfrm>
              <a:off x="6113006" y="4550291"/>
              <a:ext cx="2700000" cy="7080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de-DE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charset="0"/>
                </a:rPr>
                <a:t>Zentralkammer</a:t>
              </a:r>
            </a:p>
            <a:p>
              <a:pPr algn="ctr" eaLnBrk="1" hangingPunct="1">
                <a:defRPr/>
              </a:pPr>
              <a:r>
                <a:rPr lang="de-DE" sz="1600" dirty="0">
                  <a:solidFill>
                    <a:schemeClr val="bg1">
                      <a:lumMod val="65000"/>
                    </a:schemeClr>
                  </a:solidFill>
                  <a:latin typeface="Arial" charset="0"/>
                </a:rPr>
                <a:t>für IPC Sektionen</a:t>
              </a:r>
              <a:endParaRPr lang="de-DE" dirty="0">
                <a:solidFill>
                  <a:srgbClr val="FFC000"/>
                </a:solidFill>
                <a:latin typeface="Arial" charset="0"/>
              </a:endParaRPr>
            </a:p>
          </p:txBody>
        </p:sp>
      </p:grpSp>
      <p:sp>
        <p:nvSpPr>
          <p:cNvPr id="24" name="Pfeil nach oben 23">
            <a:extLst>
              <a:ext uri="{FF2B5EF4-FFF2-40B4-BE49-F238E27FC236}">
                <a16:creationId xmlns:a16="http://schemas.microsoft.com/office/drawing/2014/main" id="{5F281A79-D6EC-4B87-8F40-68BAC6F6BE6E}"/>
              </a:ext>
            </a:extLst>
          </p:cNvPr>
          <p:cNvSpPr/>
          <p:nvPr/>
        </p:nvSpPr>
        <p:spPr>
          <a:xfrm>
            <a:off x="7756525" y="2535238"/>
            <a:ext cx="484188" cy="576262"/>
          </a:xfrm>
          <a:prstGeom prst="upArrow">
            <a:avLst/>
          </a:prstGeom>
          <a:solidFill>
            <a:srgbClr val="F7DB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dirty="0"/>
          </a:p>
        </p:txBody>
      </p:sp>
      <p:sp>
        <p:nvSpPr>
          <p:cNvPr id="25" name="Pfeil nach oben 24">
            <a:extLst>
              <a:ext uri="{FF2B5EF4-FFF2-40B4-BE49-F238E27FC236}">
                <a16:creationId xmlns:a16="http://schemas.microsoft.com/office/drawing/2014/main" id="{54AC1ABF-3592-41A0-8958-348F9E670E8C}"/>
              </a:ext>
            </a:extLst>
          </p:cNvPr>
          <p:cNvSpPr/>
          <p:nvPr/>
        </p:nvSpPr>
        <p:spPr>
          <a:xfrm>
            <a:off x="7756525" y="1530350"/>
            <a:ext cx="484188" cy="574675"/>
          </a:xfrm>
          <a:prstGeom prst="upArrow">
            <a:avLst/>
          </a:prstGeom>
          <a:solidFill>
            <a:srgbClr val="F7DB1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dirty="0"/>
          </a:p>
        </p:txBody>
      </p:sp>
      <p:sp>
        <p:nvSpPr>
          <p:cNvPr id="26" name="Pfeil nach oben 25">
            <a:extLst>
              <a:ext uri="{FF2B5EF4-FFF2-40B4-BE49-F238E27FC236}">
                <a16:creationId xmlns:a16="http://schemas.microsoft.com/office/drawing/2014/main" id="{876E61FE-63BA-4B89-BCCF-384F55F954C4}"/>
              </a:ext>
            </a:extLst>
          </p:cNvPr>
          <p:cNvSpPr/>
          <p:nvPr/>
        </p:nvSpPr>
        <p:spPr>
          <a:xfrm>
            <a:off x="9126538" y="1530350"/>
            <a:ext cx="484187" cy="1581150"/>
          </a:xfrm>
          <a:prstGeom prst="upArrow">
            <a:avLst/>
          </a:prstGeom>
          <a:solidFill>
            <a:srgbClr val="F7DB1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  <p:bldP spid="13" grpId="0" animBg="1"/>
      <p:bldP spid="14" grpId="0" animBg="1"/>
      <p:bldP spid="24" grpId="0" animBg="1"/>
      <p:bldP spid="25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platzhalter 1">
            <a:extLst>
              <a:ext uri="{FF2B5EF4-FFF2-40B4-BE49-F238E27FC236}">
                <a16:creationId xmlns:a16="http://schemas.microsoft.com/office/drawing/2014/main" id="{32CC9787-375E-4069-BB9F-3348141554EA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539750" y="1272910"/>
            <a:ext cx="11009082" cy="51183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9250">
              <a:spcBef>
                <a:spcPct val="0"/>
              </a:spcBef>
            </a:pPr>
            <a:r>
              <a:rPr lang="de-DE" altLang="de-DE" sz="2400" dirty="0"/>
              <a:t>Der Startschuss</a:t>
            </a:r>
            <a:r>
              <a:rPr lang="de-DE" altLang="de-DE" dirty="0"/>
              <a:t>		</a:t>
            </a:r>
            <a:r>
              <a:rPr lang="de-DE" altLang="de-DE" sz="2400" b="0" dirty="0"/>
              <a:t>Entschließung der zuständigen Staatssekretäre </a:t>
            </a:r>
            <a:br>
              <a:rPr lang="de-DE" altLang="de-DE" sz="2400" b="0" dirty="0"/>
            </a:br>
            <a:r>
              <a:rPr lang="de-DE" altLang="de-DE" sz="2400" b="0" dirty="0"/>
              <a:t>Ende 1959			der EWG (6 Staaten)</a:t>
            </a:r>
          </a:p>
          <a:p>
            <a:pPr marL="735012" lvl="1" indent="0">
              <a:spcBef>
                <a:spcPct val="0"/>
              </a:spcBef>
              <a:buNone/>
            </a:pPr>
            <a:r>
              <a:rPr lang="de-DE" altLang="de-DE" dirty="0"/>
              <a:t>		</a:t>
            </a:r>
            <a:r>
              <a:rPr lang="de-DE" altLang="de-DE" sz="2000" dirty="0"/>
              <a:t>		</a:t>
            </a:r>
            <a:r>
              <a:rPr lang="de-DE" altLang="de-DE" sz="2000" b="1" dirty="0">
                <a:solidFill>
                  <a:srgbClr val="002060"/>
                </a:solidFill>
              </a:rPr>
              <a:t>Vereinheitlichung der gewerblichen Schutzrechte</a:t>
            </a:r>
            <a:br>
              <a:rPr lang="de-DE" altLang="de-DE" sz="2000" b="1" dirty="0">
                <a:solidFill>
                  <a:srgbClr val="002060"/>
                </a:solidFill>
              </a:rPr>
            </a:br>
            <a:endParaRPr lang="de-DE" altLang="de-DE" sz="2000" b="1" dirty="0">
              <a:solidFill>
                <a:srgbClr val="002060"/>
              </a:solidFill>
            </a:endParaRPr>
          </a:p>
          <a:p>
            <a:pPr marL="735012" lvl="1" indent="0">
              <a:spcBef>
                <a:spcPct val="0"/>
              </a:spcBef>
              <a:buNone/>
            </a:pPr>
            <a:r>
              <a:rPr lang="de-DE" altLang="de-DE" sz="2000" dirty="0"/>
              <a:t>	Ziel			Überwindung des Territorialitätsprinzips</a:t>
            </a:r>
            <a:br>
              <a:rPr lang="de-DE" altLang="de-DE" sz="2000" dirty="0"/>
            </a:br>
            <a:r>
              <a:rPr lang="de-DE" altLang="de-DE" sz="2000" dirty="0"/>
              <a:t>				zur Sicherstellung des freien Warenverkehrs</a:t>
            </a:r>
          </a:p>
          <a:p>
            <a:pPr marL="735012" lvl="1" indent="0">
              <a:spcBef>
                <a:spcPct val="0"/>
              </a:spcBef>
              <a:buNone/>
            </a:pPr>
            <a:r>
              <a:rPr lang="de-DE" altLang="de-DE" sz="2000" dirty="0"/>
              <a:t>	für Patente		Arbeitsgruppe Haertel</a:t>
            </a:r>
          </a:p>
          <a:p>
            <a:pPr marL="735012" lvl="1" indent="0">
              <a:spcBef>
                <a:spcPct val="0"/>
              </a:spcBef>
              <a:buNone/>
            </a:pPr>
            <a:r>
              <a:rPr lang="de-DE" altLang="de-DE" sz="2000" dirty="0"/>
              <a:t>	1962			Entwurf Haertel</a:t>
            </a:r>
          </a:p>
          <a:p>
            <a:pPr marL="735012" lvl="1" indent="0">
              <a:spcBef>
                <a:spcPct val="0"/>
              </a:spcBef>
              <a:buNone/>
            </a:pPr>
            <a:r>
              <a:rPr lang="de-DE" altLang="de-DE" sz="2000" dirty="0"/>
              <a:t>	1964			Überarbeitung nach Konsultationen</a:t>
            </a:r>
          </a:p>
          <a:p>
            <a:pPr marL="735012" lvl="1" indent="0">
              <a:spcBef>
                <a:spcPct val="0"/>
              </a:spcBef>
              <a:buNone/>
            </a:pPr>
            <a:r>
              <a:rPr lang="de-DE" altLang="de-DE" sz="2000" dirty="0"/>
              <a:t>	1965			Stillstand der Arbeiten</a:t>
            </a:r>
            <a:br>
              <a:rPr lang="de-DE" altLang="de-DE" sz="2000" dirty="0"/>
            </a:br>
            <a:r>
              <a:rPr lang="de-DE" altLang="de-DE" sz="2000" dirty="0"/>
              <a:t>				wegen Streit über EWG Mitgliedschaft von UK </a:t>
            </a:r>
          </a:p>
        </p:txBody>
      </p:sp>
      <p:sp>
        <p:nvSpPr>
          <p:cNvPr id="20482" name="Textplatzhalter 2">
            <a:extLst>
              <a:ext uri="{FF2B5EF4-FFF2-40B4-BE49-F238E27FC236}">
                <a16:creationId xmlns:a16="http://schemas.microsoft.com/office/drawing/2014/main" id="{D1F472C6-8C12-4E46-B53C-F9BB105F61E3}"/>
              </a:ext>
            </a:extLst>
          </p:cNvPr>
          <p:cNvSpPr>
            <a:spLocks noGrp="1" noChangeArrowheads="1"/>
          </p:cNvSpPr>
          <p:nvPr>
            <p:ph type="body" sz="quarter" idx="21"/>
          </p:nvPr>
        </p:nvSpPr>
        <p:spPr bwMode="auto">
          <a:xfrm>
            <a:off x="539750" y="455613"/>
            <a:ext cx="9642475" cy="29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/>
              <a:t>Ein Patent für den gemeinsamen Markt – Wege und Irrwege</a:t>
            </a:r>
          </a:p>
        </p:txBody>
      </p:sp>
      <p:sp>
        <p:nvSpPr>
          <p:cNvPr id="20484" name="Datumsplatzhalter 4">
            <a:extLst>
              <a:ext uri="{FF2B5EF4-FFF2-40B4-BE49-F238E27FC236}">
                <a16:creationId xmlns:a16="http://schemas.microsoft.com/office/drawing/2014/main" id="{85018B30-67C0-41AE-B0C4-34CCD357EE94}"/>
              </a:ext>
            </a:extLst>
          </p:cNvPr>
          <p:cNvSpPr>
            <a:spLocks noGrp="1" noChangeArrowheads="1"/>
          </p:cNvSpPr>
          <p:nvPr>
            <p:ph type="dt" sz="quarter" idx="2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1461AEF-3AA1-477C-A1D6-85C6F332F5F1}" type="datetime1">
              <a:rPr lang="de-DE" altLang="de-DE" smtClean="0"/>
              <a:pPr/>
              <a:t>28.04.2021</a:t>
            </a:fld>
            <a:endParaRPr lang="de-DE" altLang="de-DE"/>
          </a:p>
        </p:txBody>
      </p:sp>
      <p:sp>
        <p:nvSpPr>
          <p:cNvPr id="20485" name="Foliennummernplatzhalter 5">
            <a:extLst>
              <a:ext uri="{FF2B5EF4-FFF2-40B4-BE49-F238E27FC236}">
                <a16:creationId xmlns:a16="http://schemas.microsoft.com/office/drawing/2014/main" id="{496083E2-D976-43EA-918C-B557615E18FB}"/>
              </a:ext>
            </a:extLst>
          </p:cNvPr>
          <p:cNvSpPr>
            <a:spLocks noGrp="1" noChangeArrowheads="1"/>
          </p:cNvSpPr>
          <p:nvPr>
            <p:ph type="sldNum" sz="quarter" idx="2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68E97D5-4826-4A02-8628-FB3C96E865CF}" type="slidenum">
              <a:rPr lang="de-DE" altLang="de-DE" smtClean="0"/>
              <a:pPr/>
              <a:t>3</a:t>
            </a:fld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platzhalter 1">
            <a:extLst>
              <a:ext uri="{FF2B5EF4-FFF2-40B4-BE49-F238E27FC236}">
                <a16:creationId xmlns:a16="http://schemas.microsoft.com/office/drawing/2014/main" id="{8CBD4492-DEEA-43AE-9728-408A303A04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>
          <a:xfrm>
            <a:off x="539750" y="2339975"/>
            <a:ext cx="10472738" cy="4119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01650" indent="0" eaLnBrk="1" hangingPunct="1">
              <a:buFont typeface="Arial" panose="020B0604020202020204" pitchFamily="34" charset="0"/>
              <a:buNone/>
            </a:pPr>
            <a:r>
              <a:rPr lang="de-DE" altLang="de-DE" dirty="0"/>
              <a:t>EGPÜ</a:t>
            </a:r>
          </a:p>
          <a:p>
            <a:pPr marL="1127125" lvl="1" indent="0" eaLnBrk="1" hangingPunct="1">
              <a:buFont typeface="Arial" panose="020B0604020202020204" pitchFamily="34" charset="0"/>
              <a:buNone/>
            </a:pPr>
            <a:r>
              <a:rPr lang="de-DE" altLang="de-DE" b="1" dirty="0"/>
              <a:t>Art. 15(1)</a:t>
            </a:r>
            <a:r>
              <a:rPr lang="de-DE" altLang="de-DE" dirty="0"/>
              <a:t>	Die Richter müssen </a:t>
            </a:r>
            <a:br>
              <a:rPr lang="de-DE" altLang="de-DE" dirty="0"/>
            </a:br>
            <a:r>
              <a:rPr lang="de-DE" altLang="de-DE" dirty="0"/>
              <a:t>		die Gewähr für höchste fachliche Qualifikation bieten </a:t>
            </a:r>
            <a:br>
              <a:rPr lang="de-DE" altLang="de-DE" dirty="0"/>
            </a:br>
            <a:r>
              <a:rPr lang="de-DE" altLang="de-DE" dirty="0"/>
              <a:t>		und über nachgewiesene Erfahrung </a:t>
            </a:r>
            <a:br>
              <a:rPr lang="de-DE" altLang="de-DE" dirty="0"/>
            </a:br>
            <a:r>
              <a:rPr lang="de-DE" altLang="de-DE" dirty="0"/>
              <a:t>		auf dem Gebiet der Patentstreitigkeiten verfügen. </a:t>
            </a:r>
          </a:p>
          <a:p>
            <a:pPr marL="1127125" lvl="1" indent="0" eaLnBrk="1" hangingPunct="1">
              <a:buFont typeface="Arial" panose="020B0604020202020204" pitchFamily="34" charset="0"/>
              <a:buNone/>
            </a:pPr>
            <a:r>
              <a:rPr lang="de-DE" altLang="de-DE" b="1" dirty="0"/>
              <a:t>Art. 15(2)</a:t>
            </a:r>
            <a:r>
              <a:rPr lang="de-DE" altLang="de-DE" dirty="0"/>
              <a:t>	rechtlich qualifizierte Richter:</a:t>
            </a:r>
          </a:p>
          <a:p>
            <a:pPr marL="2857500" lvl="3" indent="0" eaLnBrk="1" hangingPunct="1">
              <a:buNone/>
            </a:pPr>
            <a:r>
              <a:rPr lang="de-DE" altLang="de-DE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	</a:t>
            </a:r>
            <a:r>
              <a:rPr lang="de-DE" altLang="de-DE" dirty="0"/>
              <a:t>Befähigung zu Richteramt</a:t>
            </a:r>
          </a:p>
        </p:txBody>
      </p:sp>
      <p:sp>
        <p:nvSpPr>
          <p:cNvPr id="44035" name="Textplatzhalter 2">
            <a:extLst>
              <a:ext uri="{FF2B5EF4-FFF2-40B4-BE49-F238E27FC236}">
                <a16:creationId xmlns:a16="http://schemas.microsoft.com/office/drawing/2014/main" id="{41D51880-5CEF-4C69-98FC-123A20ECB6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auto">
          <a:xfrm>
            <a:off x="539750" y="1079500"/>
            <a:ext cx="9642475" cy="1223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sz="2800" dirty="0"/>
              <a:t>Die Richter</a:t>
            </a:r>
          </a:p>
        </p:txBody>
      </p:sp>
      <p:sp>
        <p:nvSpPr>
          <p:cNvPr id="44036" name="Textplatzhalter 3">
            <a:extLst>
              <a:ext uri="{FF2B5EF4-FFF2-40B4-BE49-F238E27FC236}">
                <a16:creationId xmlns:a16="http://schemas.microsoft.com/office/drawing/2014/main" id="{1A0D41A6-E7C9-40DE-B448-B25101C1091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auto">
          <a:xfrm>
            <a:off x="539750" y="252413"/>
            <a:ext cx="9642475" cy="568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dirty="0"/>
              <a:t>Das einheitliche Patentgericht - Struktur</a:t>
            </a:r>
          </a:p>
        </p:txBody>
      </p:sp>
      <p:sp>
        <p:nvSpPr>
          <p:cNvPr id="44037" name="Datumsplatzhalter 4">
            <a:extLst>
              <a:ext uri="{FF2B5EF4-FFF2-40B4-BE49-F238E27FC236}">
                <a16:creationId xmlns:a16="http://schemas.microsoft.com/office/drawing/2014/main" id="{E913E1FA-1A0E-4F30-AA0C-68CD2917BC43}"/>
              </a:ext>
            </a:extLst>
          </p:cNvPr>
          <p:cNvSpPr>
            <a:spLocks noGrp="1"/>
          </p:cNvSpPr>
          <p:nvPr>
            <p:ph type="dt" sz="quarter" idx="2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450CA3F-27A9-4570-BAFE-60C227F461D1}" type="datetime1">
              <a:rPr lang="de-DE" alt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28.04.2021</a:t>
            </a:fld>
            <a:endParaRPr lang="de-DE" altLang="de-DE"/>
          </a:p>
        </p:txBody>
      </p:sp>
      <p:sp>
        <p:nvSpPr>
          <p:cNvPr id="44038" name="Foliennummernplatzhalter 5">
            <a:extLst>
              <a:ext uri="{FF2B5EF4-FFF2-40B4-BE49-F238E27FC236}">
                <a16:creationId xmlns:a16="http://schemas.microsoft.com/office/drawing/2014/main" id="{D489AD6D-3572-42A1-8609-06A137303980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4FF15F9-24B0-42AD-AC12-1C9884B20032}" type="slidenum">
              <a:rPr lang="de-DE" altLang="de-DE"/>
              <a:pPr/>
              <a:t>30</a:t>
            </a:fld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platzhalter 1">
            <a:extLst>
              <a:ext uri="{FF2B5EF4-FFF2-40B4-BE49-F238E27FC236}">
                <a16:creationId xmlns:a16="http://schemas.microsoft.com/office/drawing/2014/main" id="{9DFCCECA-0492-4D13-B35E-029F899026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>
          <a:xfrm>
            <a:off x="539750" y="2339975"/>
            <a:ext cx="10472738" cy="4119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01650" indent="0" eaLnBrk="1" hangingPunct="1">
              <a:buFont typeface="Arial" panose="020B0604020202020204" pitchFamily="34" charset="0"/>
              <a:buNone/>
            </a:pPr>
            <a:r>
              <a:rPr lang="de-DE" altLang="de-DE" dirty="0"/>
              <a:t>EGPÜ</a:t>
            </a:r>
          </a:p>
          <a:p>
            <a:pPr marL="1127125" lvl="1" indent="0" eaLnBrk="1" hangingPunct="1">
              <a:buFont typeface="Arial" panose="020B0604020202020204" pitchFamily="34" charset="0"/>
              <a:buNone/>
            </a:pPr>
            <a:r>
              <a:rPr lang="de-DE" altLang="de-DE" b="1" dirty="0"/>
              <a:t>Art. 15(3)</a:t>
            </a:r>
            <a:r>
              <a:rPr lang="de-DE" altLang="de-DE" dirty="0"/>
              <a:t>	technisch qualifizierte Richter:</a:t>
            </a:r>
          </a:p>
          <a:p>
            <a:pPr marL="2771775" lvl="3" indent="0" eaLnBrk="1" hangingPunct="1">
              <a:buNone/>
            </a:pPr>
            <a:r>
              <a:rPr lang="de-DE" altLang="de-DE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	</a:t>
            </a:r>
            <a:r>
              <a:rPr lang="de-DE" altLang="de-DE" dirty="0"/>
              <a:t>Hochschulabschluss</a:t>
            </a:r>
            <a:br>
              <a:rPr lang="de-DE" altLang="de-DE" dirty="0"/>
            </a:br>
            <a:r>
              <a:rPr lang="de-DE" altLang="de-DE" dirty="0"/>
              <a:t>	nachgewiesene technische Erfahrung</a:t>
            </a:r>
            <a:br>
              <a:rPr lang="de-DE" altLang="de-DE" dirty="0"/>
            </a:br>
            <a:r>
              <a:rPr lang="de-DE" altLang="de-DE" dirty="0"/>
              <a:t>	Kenntnisse des relevanten Verfahrensrechts</a:t>
            </a:r>
          </a:p>
        </p:txBody>
      </p:sp>
      <p:sp>
        <p:nvSpPr>
          <p:cNvPr id="45059" name="Textplatzhalter 2">
            <a:extLst>
              <a:ext uri="{FF2B5EF4-FFF2-40B4-BE49-F238E27FC236}">
                <a16:creationId xmlns:a16="http://schemas.microsoft.com/office/drawing/2014/main" id="{F112D964-5358-4E4A-AA7E-A144E36C505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auto">
          <a:xfrm>
            <a:off x="539750" y="1079500"/>
            <a:ext cx="9642475" cy="1223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sz="2800" dirty="0"/>
              <a:t>Die Richter</a:t>
            </a:r>
          </a:p>
        </p:txBody>
      </p:sp>
      <p:sp>
        <p:nvSpPr>
          <p:cNvPr id="45060" name="Textplatzhalter 3">
            <a:extLst>
              <a:ext uri="{FF2B5EF4-FFF2-40B4-BE49-F238E27FC236}">
                <a16:creationId xmlns:a16="http://schemas.microsoft.com/office/drawing/2014/main" id="{382FFBC5-270C-42BD-9CC8-1575852ACBA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auto">
          <a:xfrm>
            <a:off x="539750" y="252413"/>
            <a:ext cx="9642475" cy="568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/>
              <a:t>Das einheitliche Patentgericht - Struktur</a:t>
            </a:r>
          </a:p>
        </p:txBody>
      </p:sp>
      <p:sp>
        <p:nvSpPr>
          <p:cNvPr id="45061" name="Datumsplatzhalter 4">
            <a:extLst>
              <a:ext uri="{FF2B5EF4-FFF2-40B4-BE49-F238E27FC236}">
                <a16:creationId xmlns:a16="http://schemas.microsoft.com/office/drawing/2014/main" id="{742B9D98-8C95-4C59-8EA5-C9270105B885}"/>
              </a:ext>
            </a:extLst>
          </p:cNvPr>
          <p:cNvSpPr>
            <a:spLocks noGrp="1"/>
          </p:cNvSpPr>
          <p:nvPr>
            <p:ph type="dt" sz="quarter" idx="2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B76C91-3606-440F-9DA3-8F1510B54C26}" type="datetime1">
              <a:rPr lang="de-DE" alt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28.04.2021</a:t>
            </a:fld>
            <a:endParaRPr lang="de-DE" altLang="de-DE"/>
          </a:p>
        </p:txBody>
      </p:sp>
      <p:sp>
        <p:nvSpPr>
          <p:cNvPr id="45062" name="Foliennummernplatzhalter 5">
            <a:extLst>
              <a:ext uri="{FF2B5EF4-FFF2-40B4-BE49-F238E27FC236}">
                <a16:creationId xmlns:a16="http://schemas.microsoft.com/office/drawing/2014/main" id="{F4FBDDFB-8014-42F0-AC99-877C8747124D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13A178C-DF08-42C4-B4A9-2EE01CBAA436}" type="slidenum">
              <a:rPr lang="de-DE" altLang="de-DE"/>
              <a:pPr/>
              <a:t>31</a:t>
            </a:fld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platzhalter 1">
            <a:extLst>
              <a:ext uri="{FF2B5EF4-FFF2-40B4-BE49-F238E27FC236}">
                <a16:creationId xmlns:a16="http://schemas.microsoft.com/office/drawing/2014/main" id="{340B828A-5820-41B1-A347-469DFBC003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>
          <a:xfrm>
            <a:off x="539750" y="2339975"/>
            <a:ext cx="10472738" cy="4119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01650" indent="0" eaLnBrk="1" hangingPunct="1">
              <a:buFont typeface="Arial" panose="020B0604020202020204" pitchFamily="34" charset="0"/>
              <a:buNone/>
            </a:pPr>
            <a:r>
              <a:rPr lang="de-DE" altLang="de-DE" sz="2400" dirty="0"/>
              <a:t>Art. 16 EPGÜ	Ernennung durch Verwaltungsausschuss</a:t>
            </a:r>
            <a:br>
              <a:rPr lang="de-DE" altLang="de-DE" sz="2400" dirty="0"/>
            </a:br>
            <a:r>
              <a:rPr lang="de-DE" altLang="de-DE" sz="2400" dirty="0"/>
              <a:t>			Vertreter der Vertragsstaaten</a:t>
            </a:r>
          </a:p>
          <a:p>
            <a:pPr marL="501650" indent="0" eaLnBrk="1" hangingPunct="1">
              <a:buFont typeface="Arial" panose="020B0604020202020204" pitchFamily="34" charset="0"/>
              <a:buNone/>
            </a:pPr>
            <a:r>
              <a:rPr lang="de-DE" altLang="de-DE" b="0" dirty="0"/>
              <a:t>Satzung des EPG:</a:t>
            </a:r>
          </a:p>
          <a:p>
            <a:pPr marL="1127125" lvl="1" indent="0" eaLnBrk="1" hangingPunct="1">
              <a:buFont typeface="Arial" panose="020B0604020202020204" pitchFamily="34" charset="0"/>
              <a:buNone/>
            </a:pPr>
            <a:r>
              <a:rPr lang="de-DE" altLang="de-DE" b="1" dirty="0"/>
              <a:t>Art.  3(3) </a:t>
            </a:r>
            <a:r>
              <a:rPr lang="de-DE" altLang="de-DE" dirty="0"/>
              <a:t>	ausgewogene Zusammensetzung</a:t>
            </a:r>
            <a:br>
              <a:rPr lang="de-DE" altLang="de-DE" dirty="0"/>
            </a:br>
            <a:r>
              <a:rPr lang="de-DE" altLang="de-DE" dirty="0"/>
              <a:t>		</a:t>
            </a:r>
            <a:r>
              <a:rPr lang="de-DE" altLang="de-DE" b="1" dirty="0">
                <a:solidFill>
                  <a:schemeClr val="accent5">
                    <a:lumMod val="50000"/>
                  </a:schemeClr>
                </a:solidFill>
              </a:rPr>
              <a:t>auf möglichst breiter geographischer Grundlage</a:t>
            </a:r>
          </a:p>
          <a:p>
            <a:pPr marL="1127125" lvl="1" indent="0" eaLnBrk="1" hangingPunct="1">
              <a:buFont typeface="Arial" panose="020B0604020202020204" pitchFamily="34" charset="0"/>
              <a:buNone/>
            </a:pPr>
            <a:r>
              <a:rPr lang="de-DE" altLang="de-DE" b="1" dirty="0"/>
              <a:t>Art. 2(3)</a:t>
            </a:r>
            <a:r>
              <a:rPr lang="de-DE" altLang="de-DE" dirty="0"/>
              <a:t>	</a:t>
            </a:r>
            <a:r>
              <a:rPr lang="de-DE" altLang="de-DE" b="1" dirty="0">
                <a:solidFill>
                  <a:schemeClr val="accent5">
                    <a:lumMod val="50000"/>
                  </a:schemeClr>
                </a:solidFill>
              </a:rPr>
              <a:t>Erfahrung</a:t>
            </a:r>
            <a:r>
              <a:rPr lang="de-DE" altLang="de-DE" dirty="0"/>
              <a:t> auf dem Gebiet der Patentstreitigkeiten</a:t>
            </a:r>
            <a:br>
              <a:rPr lang="de-DE" altLang="de-DE" dirty="0"/>
            </a:br>
            <a:r>
              <a:rPr lang="de-DE" altLang="de-DE" dirty="0"/>
              <a:t>		kann </a:t>
            </a:r>
            <a:r>
              <a:rPr lang="de-DE" altLang="de-DE" b="1" dirty="0">
                <a:solidFill>
                  <a:schemeClr val="accent5">
                    <a:lumMod val="50000"/>
                  </a:schemeClr>
                </a:solidFill>
              </a:rPr>
              <a:t>durch Schulungen</a:t>
            </a:r>
            <a:r>
              <a:rPr lang="de-DE" altLang="de-DE" b="1" dirty="0"/>
              <a:t> </a:t>
            </a:r>
            <a:r>
              <a:rPr lang="de-DE" altLang="de-DE" dirty="0"/>
              <a:t>nach Art. 11 des Statuts 			erworben werden </a:t>
            </a:r>
          </a:p>
        </p:txBody>
      </p:sp>
      <p:sp>
        <p:nvSpPr>
          <p:cNvPr id="46083" name="Textplatzhalter 2">
            <a:extLst>
              <a:ext uri="{FF2B5EF4-FFF2-40B4-BE49-F238E27FC236}">
                <a16:creationId xmlns:a16="http://schemas.microsoft.com/office/drawing/2014/main" id="{C7198352-07CB-4491-AB9F-107C6C0F572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auto">
          <a:xfrm>
            <a:off x="539750" y="1079500"/>
            <a:ext cx="9642475" cy="1223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sz="2800" dirty="0"/>
              <a:t>Ernennung der Richter </a:t>
            </a:r>
          </a:p>
        </p:txBody>
      </p:sp>
      <p:sp>
        <p:nvSpPr>
          <p:cNvPr id="46084" name="Textplatzhalter 3">
            <a:extLst>
              <a:ext uri="{FF2B5EF4-FFF2-40B4-BE49-F238E27FC236}">
                <a16:creationId xmlns:a16="http://schemas.microsoft.com/office/drawing/2014/main" id="{DEE1B410-0421-439E-AAFD-D9D2EE44BD1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auto">
          <a:xfrm>
            <a:off x="539750" y="252413"/>
            <a:ext cx="9642475" cy="568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/>
              <a:t>Das einheitliche Patentgericht - Struktur</a:t>
            </a:r>
          </a:p>
        </p:txBody>
      </p:sp>
      <p:sp>
        <p:nvSpPr>
          <p:cNvPr id="46085" name="Datumsplatzhalter 4">
            <a:extLst>
              <a:ext uri="{FF2B5EF4-FFF2-40B4-BE49-F238E27FC236}">
                <a16:creationId xmlns:a16="http://schemas.microsoft.com/office/drawing/2014/main" id="{EB262728-D339-4E6C-BCE8-FBE876FD6E12}"/>
              </a:ext>
            </a:extLst>
          </p:cNvPr>
          <p:cNvSpPr>
            <a:spLocks noGrp="1"/>
          </p:cNvSpPr>
          <p:nvPr>
            <p:ph type="dt" sz="quarter" idx="2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08B2C1-E3A6-472E-8A9B-E35A1C368AC6}" type="datetime1">
              <a:rPr lang="de-DE" alt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28.04.2021</a:t>
            </a:fld>
            <a:endParaRPr lang="de-DE" altLang="de-DE"/>
          </a:p>
        </p:txBody>
      </p:sp>
      <p:sp>
        <p:nvSpPr>
          <p:cNvPr id="46086" name="Foliennummernplatzhalter 5">
            <a:extLst>
              <a:ext uri="{FF2B5EF4-FFF2-40B4-BE49-F238E27FC236}">
                <a16:creationId xmlns:a16="http://schemas.microsoft.com/office/drawing/2014/main" id="{D698024F-1E44-46E5-A652-4779D20AA6C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D1F529D-10FD-4072-B6AD-48F42E9F1DB8}" type="slidenum">
              <a:rPr lang="de-DE" altLang="de-DE"/>
              <a:pPr/>
              <a:t>32</a:t>
            </a:fld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platzhalter 1">
            <a:extLst>
              <a:ext uri="{FF2B5EF4-FFF2-40B4-BE49-F238E27FC236}">
                <a16:creationId xmlns:a16="http://schemas.microsoft.com/office/drawing/2014/main" id="{9AFA1009-42E7-4BD1-8CA0-C02573C6F1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>
          <a:xfrm>
            <a:off x="539750" y="2003425"/>
            <a:ext cx="10472738" cy="4456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01650" indent="0" eaLnBrk="1" hangingPunct="1">
              <a:buFont typeface="Arial" panose="020B0604020202020204" pitchFamily="34" charset="0"/>
              <a:buNone/>
            </a:pPr>
            <a:r>
              <a:rPr lang="de-DE" altLang="de-DE" dirty="0"/>
              <a:t>EGPÜ</a:t>
            </a:r>
          </a:p>
          <a:p>
            <a:pPr marL="1127125" lvl="1" indent="0" eaLnBrk="1" hangingPunct="1">
              <a:buFont typeface="Arial" panose="020B0604020202020204" pitchFamily="34" charset="0"/>
              <a:buNone/>
            </a:pPr>
            <a:r>
              <a:rPr lang="de-DE" altLang="de-DE" b="1" dirty="0"/>
              <a:t>Art. 33(1)</a:t>
            </a:r>
            <a:r>
              <a:rPr lang="de-DE" altLang="de-DE" dirty="0"/>
              <a:t>	Patentinhaber hat die Wahl </a:t>
            </a:r>
            <a:br>
              <a:rPr lang="de-DE" altLang="de-DE" dirty="0"/>
            </a:br>
            <a:r>
              <a:rPr lang="de-DE" altLang="de-DE" dirty="0"/>
              <a:t>		Lokal- oder Regionalkammer </a:t>
            </a:r>
            <a:br>
              <a:rPr lang="de-DE" altLang="de-DE" dirty="0"/>
            </a:br>
            <a:r>
              <a:rPr lang="de-DE" altLang="de-DE" dirty="0"/>
              <a:t>		für</a:t>
            </a:r>
          </a:p>
          <a:p>
            <a:pPr marL="1689100" lvl="2" indent="0" eaLnBrk="1" hangingPunct="1">
              <a:buFont typeface="Arial" panose="020B0604020202020204" pitchFamily="34" charset="0"/>
              <a:buNone/>
            </a:pPr>
            <a:r>
              <a:rPr lang="de-DE" altLang="de-DE" dirty="0"/>
              <a:t>		</a:t>
            </a:r>
            <a:r>
              <a:rPr lang="de-DE" altLang="de-DE" sz="1600" dirty="0"/>
              <a:t>●</a:t>
            </a:r>
            <a:r>
              <a:rPr lang="de-DE" altLang="de-DE" dirty="0"/>
              <a:t>	Verletzungsort</a:t>
            </a:r>
          </a:p>
          <a:p>
            <a:pPr marL="1689100" lvl="2" indent="0" eaLnBrk="1" hangingPunct="1">
              <a:buFont typeface="Arial" panose="020B0604020202020204" pitchFamily="34" charset="0"/>
              <a:buNone/>
            </a:pPr>
            <a:r>
              <a:rPr lang="de-DE" altLang="de-DE" dirty="0"/>
              <a:t>		● 	Wohnsitz des Beklagten </a:t>
            </a:r>
            <a:br>
              <a:rPr lang="de-DE" altLang="de-DE" dirty="0"/>
            </a:br>
            <a:r>
              <a:rPr lang="de-DE" altLang="de-DE" dirty="0"/>
              <a:t>		</a:t>
            </a:r>
          </a:p>
          <a:p>
            <a:pPr marL="1689100" lvl="2" indent="0" eaLnBrk="1" hangingPunct="1">
              <a:buFont typeface="Arial" panose="020B0604020202020204" pitchFamily="34" charset="0"/>
              <a:buNone/>
            </a:pPr>
            <a:r>
              <a:rPr lang="de-DE" altLang="de-DE" dirty="0"/>
              <a:t>		</a:t>
            </a:r>
            <a:r>
              <a:rPr lang="de-DE" altLang="de-DE" sz="2400" dirty="0"/>
              <a:t>Beklagter Vertragsstaatenausländer oder</a:t>
            </a:r>
            <a:br>
              <a:rPr lang="de-DE" altLang="de-DE" sz="2400" dirty="0"/>
            </a:br>
            <a:r>
              <a:rPr lang="de-DE" altLang="de-DE" sz="2400" dirty="0"/>
              <a:t>		in Staat ohne Lokal-/Regionalkammer</a:t>
            </a:r>
            <a:br>
              <a:rPr lang="de-DE" altLang="de-DE" sz="2400" dirty="0"/>
            </a:br>
            <a:r>
              <a:rPr lang="de-DE" altLang="de-DE" sz="2400" dirty="0"/>
              <a:t>		</a:t>
            </a:r>
            <a:r>
              <a:rPr lang="de-DE" altLang="de-DE" sz="2400" dirty="0">
                <a:sym typeface="Wingdings" panose="05000000000000000000" pitchFamily="2" charset="2"/>
              </a:rPr>
              <a:t></a:t>
            </a:r>
            <a:r>
              <a:rPr lang="de-DE" altLang="de-DE" sz="2400" dirty="0"/>
              <a:t> Zentralkammer</a:t>
            </a:r>
          </a:p>
          <a:p>
            <a:pPr marL="1127125" lvl="1" indent="0" eaLnBrk="1" hangingPunct="1">
              <a:buFont typeface="Arial" panose="020B0604020202020204" pitchFamily="34" charset="0"/>
              <a:buNone/>
            </a:pPr>
            <a:endParaRPr lang="de-DE" altLang="de-DE" dirty="0"/>
          </a:p>
        </p:txBody>
      </p:sp>
      <p:sp>
        <p:nvSpPr>
          <p:cNvPr id="47107" name="Textplatzhalter 2">
            <a:extLst>
              <a:ext uri="{FF2B5EF4-FFF2-40B4-BE49-F238E27FC236}">
                <a16:creationId xmlns:a16="http://schemas.microsoft.com/office/drawing/2014/main" id="{3AB92DA1-A388-4EEA-B0D1-E93476251E5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auto">
          <a:xfrm>
            <a:off x="539750" y="1079501"/>
            <a:ext cx="9642475" cy="86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sz="2800" dirty="0"/>
              <a:t>Gerichtsstand</a:t>
            </a:r>
          </a:p>
        </p:txBody>
      </p:sp>
      <p:sp>
        <p:nvSpPr>
          <p:cNvPr id="47108" name="Textplatzhalter 3">
            <a:extLst>
              <a:ext uri="{FF2B5EF4-FFF2-40B4-BE49-F238E27FC236}">
                <a16:creationId xmlns:a16="http://schemas.microsoft.com/office/drawing/2014/main" id="{A95D4519-BCFE-41F4-AFF1-E59D0B20B19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auto">
          <a:xfrm>
            <a:off x="479425" y="318355"/>
            <a:ext cx="9642475" cy="568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/>
              <a:t>Das einheitliche Patentgericht - Struktur</a:t>
            </a:r>
          </a:p>
          <a:p>
            <a:pPr eaLnBrk="1" hangingPunct="1"/>
            <a:endParaRPr lang="de-DE" altLang="de-DE" dirty="0"/>
          </a:p>
        </p:txBody>
      </p:sp>
      <p:sp>
        <p:nvSpPr>
          <p:cNvPr id="47109" name="Datumsplatzhalter 4">
            <a:extLst>
              <a:ext uri="{FF2B5EF4-FFF2-40B4-BE49-F238E27FC236}">
                <a16:creationId xmlns:a16="http://schemas.microsoft.com/office/drawing/2014/main" id="{27CD9C53-7357-42E3-8A74-53DC4C5D0B53}"/>
              </a:ext>
            </a:extLst>
          </p:cNvPr>
          <p:cNvSpPr>
            <a:spLocks noGrp="1"/>
          </p:cNvSpPr>
          <p:nvPr>
            <p:ph type="dt" sz="quarter" idx="2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25E3FF0-FF8F-4725-8ABC-D08E11B593FC}" type="datetime1">
              <a:rPr lang="de-DE" alt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28.04.2021</a:t>
            </a:fld>
            <a:endParaRPr lang="de-DE" altLang="de-DE"/>
          </a:p>
        </p:txBody>
      </p:sp>
      <p:sp>
        <p:nvSpPr>
          <p:cNvPr id="47110" name="Foliennummernplatzhalter 5">
            <a:extLst>
              <a:ext uri="{FF2B5EF4-FFF2-40B4-BE49-F238E27FC236}">
                <a16:creationId xmlns:a16="http://schemas.microsoft.com/office/drawing/2014/main" id="{81D03D85-5577-4F24-89DF-41FC55A5149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984E6C-C25C-400F-8C15-EEF4FDD9C9DD}" type="slidenum">
              <a:rPr lang="de-DE" altLang="de-DE"/>
              <a:pPr/>
              <a:t>33</a:t>
            </a:fld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platzhalter 1">
            <a:extLst>
              <a:ext uri="{FF2B5EF4-FFF2-40B4-BE49-F238E27FC236}">
                <a16:creationId xmlns:a16="http://schemas.microsoft.com/office/drawing/2014/main" id="{13F49E11-6B08-4E64-99A3-2B030D7BF3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>
          <a:xfrm>
            <a:off x="539750" y="2339975"/>
            <a:ext cx="10472738" cy="4119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01650" indent="0" eaLnBrk="1" hangingPunct="1">
              <a:buFont typeface="Arial" panose="020B0604020202020204" pitchFamily="34" charset="0"/>
              <a:buNone/>
            </a:pPr>
            <a:r>
              <a:rPr lang="de-DE" altLang="de-DE" dirty="0"/>
              <a:t>EGPÜ</a:t>
            </a:r>
          </a:p>
          <a:p>
            <a:pPr marL="1127125" lvl="1" indent="0" eaLnBrk="1" hangingPunct="1">
              <a:buFont typeface="Arial" panose="020B0604020202020204" pitchFamily="34" charset="0"/>
              <a:buNone/>
            </a:pPr>
            <a:r>
              <a:rPr lang="de-DE" altLang="de-DE" b="1" dirty="0"/>
              <a:t>aber: </a:t>
            </a:r>
          </a:p>
          <a:p>
            <a:pPr marL="1127125" lvl="1" indent="0" eaLnBrk="1" hangingPunct="1">
              <a:buFont typeface="Arial" panose="020B0604020202020204" pitchFamily="34" charset="0"/>
              <a:buNone/>
            </a:pPr>
            <a:r>
              <a:rPr lang="de-DE" altLang="de-DE" b="1" dirty="0"/>
              <a:t>Art. 33(2)	</a:t>
            </a:r>
            <a:r>
              <a:rPr lang="de-DE" altLang="de-DE" dirty="0"/>
              <a:t>auf Antrag des Beklagten:</a:t>
            </a:r>
          </a:p>
          <a:p>
            <a:pPr marL="1127125" lvl="1" indent="0" eaLnBrk="1" hangingPunct="1">
              <a:buFont typeface="Arial" panose="020B0604020202020204" pitchFamily="34" charset="0"/>
              <a:buNone/>
            </a:pPr>
            <a:r>
              <a:rPr lang="de-DE" altLang="de-DE" dirty="0"/>
              <a:t>		</a:t>
            </a:r>
            <a:r>
              <a:rPr lang="de-DE" altLang="de-DE" b="1" dirty="0"/>
              <a:t>Regionalkammer </a:t>
            </a:r>
            <a:br>
              <a:rPr lang="de-DE" altLang="de-DE" b="1" dirty="0"/>
            </a:br>
            <a:r>
              <a:rPr lang="de-DE" altLang="de-DE" b="1" dirty="0"/>
              <a:t>		hat an Zentralkammer zu verweisen, </a:t>
            </a:r>
            <a:br>
              <a:rPr lang="de-DE" altLang="de-DE" b="1" dirty="0"/>
            </a:br>
            <a:r>
              <a:rPr lang="de-DE" altLang="de-DE" dirty="0"/>
              <a:t>		wenn Verletzung im Gebiet </a:t>
            </a:r>
            <a:br>
              <a:rPr lang="de-DE" altLang="de-DE" dirty="0"/>
            </a:br>
            <a:r>
              <a:rPr lang="de-DE" altLang="de-DE" dirty="0"/>
              <a:t>		von mindestens 3 Regionalkammern </a:t>
            </a:r>
          </a:p>
          <a:p>
            <a:pPr marL="1127125" lvl="1" indent="0" eaLnBrk="1" hangingPunct="1">
              <a:buFont typeface="Arial" panose="020B0604020202020204" pitchFamily="34" charset="0"/>
              <a:buNone/>
            </a:pPr>
            <a:endParaRPr lang="de-DE" altLang="de-DE" dirty="0"/>
          </a:p>
        </p:txBody>
      </p:sp>
      <p:sp>
        <p:nvSpPr>
          <p:cNvPr id="48131" name="Textplatzhalter 2">
            <a:extLst>
              <a:ext uri="{FF2B5EF4-FFF2-40B4-BE49-F238E27FC236}">
                <a16:creationId xmlns:a16="http://schemas.microsoft.com/office/drawing/2014/main" id="{131685DD-6DD7-4D9B-8E0C-2A82EAAAD1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auto">
          <a:xfrm>
            <a:off x="539750" y="1079500"/>
            <a:ext cx="9642475" cy="1223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sz="2800" dirty="0"/>
              <a:t>Gerichtsstand</a:t>
            </a:r>
          </a:p>
        </p:txBody>
      </p:sp>
      <p:sp>
        <p:nvSpPr>
          <p:cNvPr id="48132" name="Textplatzhalter 3">
            <a:extLst>
              <a:ext uri="{FF2B5EF4-FFF2-40B4-BE49-F238E27FC236}">
                <a16:creationId xmlns:a16="http://schemas.microsoft.com/office/drawing/2014/main" id="{9AEB76A8-4C6A-440B-B44B-49259420C5C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auto">
          <a:xfrm>
            <a:off x="539750" y="252413"/>
            <a:ext cx="9642475" cy="568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/>
              <a:t>Das einheitliche Patentgericht - Struktur</a:t>
            </a:r>
          </a:p>
          <a:p>
            <a:pPr eaLnBrk="1" hangingPunct="1"/>
            <a:endParaRPr lang="de-DE" altLang="de-DE" dirty="0"/>
          </a:p>
        </p:txBody>
      </p:sp>
      <p:sp>
        <p:nvSpPr>
          <p:cNvPr id="48133" name="Datumsplatzhalter 4">
            <a:extLst>
              <a:ext uri="{FF2B5EF4-FFF2-40B4-BE49-F238E27FC236}">
                <a16:creationId xmlns:a16="http://schemas.microsoft.com/office/drawing/2014/main" id="{9FDDA93B-D62D-40E1-A913-1D1BA387DA95}"/>
              </a:ext>
            </a:extLst>
          </p:cNvPr>
          <p:cNvSpPr>
            <a:spLocks noGrp="1"/>
          </p:cNvSpPr>
          <p:nvPr>
            <p:ph type="dt" sz="quarter" idx="2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C1CD756-BED3-4DFD-B402-9CE5F46242F0}" type="datetime1">
              <a:rPr lang="de-DE" alt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28.04.2021</a:t>
            </a:fld>
            <a:endParaRPr lang="de-DE" altLang="de-DE"/>
          </a:p>
        </p:txBody>
      </p:sp>
      <p:sp>
        <p:nvSpPr>
          <p:cNvPr id="48134" name="Foliennummernplatzhalter 5">
            <a:extLst>
              <a:ext uri="{FF2B5EF4-FFF2-40B4-BE49-F238E27FC236}">
                <a16:creationId xmlns:a16="http://schemas.microsoft.com/office/drawing/2014/main" id="{F049C6E8-B20E-4804-B6B2-6786A354F355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D1840FC-E3F5-43DF-9688-EB990B0B5E8A}" type="slidenum">
              <a:rPr lang="de-DE" altLang="de-DE"/>
              <a:pPr/>
              <a:t>34</a:t>
            </a:fld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platzhalter 1">
            <a:extLst>
              <a:ext uri="{FF2B5EF4-FFF2-40B4-BE49-F238E27FC236}">
                <a16:creationId xmlns:a16="http://schemas.microsoft.com/office/drawing/2014/main" id="{29B773DE-79CF-409D-9C11-EEF86A7A14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>
          <a:xfrm>
            <a:off x="539750" y="2339975"/>
            <a:ext cx="10472738" cy="4119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27125" lvl="1" indent="0" eaLnBrk="1" hangingPunct="1">
              <a:buFont typeface="Arial" panose="020B0604020202020204" pitchFamily="34" charset="0"/>
              <a:buNone/>
            </a:pPr>
            <a:r>
              <a:rPr lang="de-DE" altLang="de-DE" b="1"/>
              <a:t>Art. 33(4)</a:t>
            </a:r>
            <a:r>
              <a:rPr lang="de-DE" altLang="de-DE"/>
              <a:t>	</a:t>
            </a:r>
            <a:r>
              <a:rPr lang="de-DE" altLang="de-DE" b="1"/>
              <a:t>Negative Feststellungsklage</a:t>
            </a:r>
            <a:br>
              <a:rPr lang="de-DE" altLang="de-DE"/>
            </a:br>
            <a:r>
              <a:rPr lang="de-DE" altLang="de-DE"/>
              <a:t>		→ Zentralkammer </a:t>
            </a:r>
          </a:p>
          <a:p>
            <a:pPr marL="1127125" lvl="1" indent="0" eaLnBrk="1" hangingPunct="1">
              <a:buFont typeface="Arial" panose="020B0604020202020204" pitchFamily="34" charset="0"/>
              <a:buNone/>
            </a:pPr>
            <a:r>
              <a:rPr lang="de-DE" altLang="de-DE" b="1"/>
              <a:t>Art. 33(6)</a:t>
            </a:r>
            <a:r>
              <a:rPr lang="de-DE" altLang="de-DE"/>
              <a:t>	Frist für Verletzungsklage </a:t>
            </a:r>
            <a:br>
              <a:rPr lang="de-DE" altLang="de-DE"/>
            </a:br>
            <a:r>
              <a:rPr lang="de-DE" altLang="de-DE"/>
              <a:t>		vor Lokal- oder Regionalkammer</a:t>
            </a:r>
          </a:p>
          <a:p>
            <a:pPr marL="1127125" lvl="1" indent="0" eaLnBrk="1" hangingPunct="1">
              <a:buFont typeface="Arial" panose="020B0604020202020204" pitchFamily="34" charset="0"/>
              <a:buNone/>
            </a:pPr>
            <a:r>
              <a:rPr lang="de-DE" altLang="de-DE" b="1"/>
              <a:t>Art. 33(4)</a:t>
            </a:r>
            <a:r>
              <a:rPr lang="de-DE" altLang="de-DE"/>
              <a:t>	Isolierte </a:t>
            </a:r>
            <a:r>
              <a:rPr lang="de-DE" altLang="de-DE" b="1"/>
              <a:t>Nichtigkeitsklage</a:t>
            </a:r>
            <a:br>
              <a:rPr lang="de-DE" altLang="de-DE"/>
            </a:br>
            <a:r>
              <a:rPr lang="de-DE" altLang="de-DE"/>
              <a:t>		→ Zentralkammer</a:t>
            </a:r>
          </a:p>
          <a:p>
            <a:pPr marL="1127125" lvl="1" indent="0" eaLnBrk="1" hangingPunct="1">
              <a:buFont typeface="Arial" panose="020B0604020202020204" pitchFamily="34" charset="0"/>
              <a:buNone/>
            </a:pPr>
            <a:r>
              <a:rPr lang="de-DE" altLang="de-DE" b="1"/>
              <a:t>Art. 33(5)</a:t>
            </a:r>
            <a:r>
              <a:rPr lang="de-DE" altLang="de-DE"/>
              <a:t>	Nachfolgende Verletzungsklage:</a:t>
            </a:r>
            <a:br>
              <a:rPr lang="de-DE" altLang="de-DE"/>
            </a:br>
            <a:r>
              <a:rPr lang="de-DE" altLang="de-DE"/>
              <a:t>		Alternativen für Lokal- oder Regionalkammer</a:t>
            </a:r>
            <a:br>
              <a:rPr lang="de-DE" altLang="de-DE"/>
            </a:br>
            <a:r>
              <a:rPr lang="de-DE" altLang="de-DE"/>
              <a:t>		wie bei Nichtigkeitswiderklage </a:t>
            </a:r>
          </a:p>
          <a:p>
            <a:pPr marL="1127125" lvl="1" indent="0" eaLnBrk="1" hangingPunct="1">
              <a:buFont typeface="Arial" panose="020B0604020202020204" pitchFamily="34" charset="0"/>
              <a:buNone/>
            </a:pPr>
            <a:endParaRPr lang="de-DE" altLang="de-DE"/>
          </a:p>
        </p:txBody>
      </p:sp>
      <p:sp>
        <p:nvSpPr>
          <p:cNvPr id="49155" name="Textplatzhalter 2">
            <a:extLst>
              <a:ext uri="{FF2B5EF4-FFF2-40B4-BE49-F238E27FC236}">
                <a16:creationId xmlns:a16="http://schemas.microsoft.com/office/drawing/2014/main" id="{E424B856-8FA0-4927-AD7D-F684505F506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auto">
          <a:xfrm>
            <a:off x="539750" y="1079500"/>
            <a:ext cx="9642475" cy="1223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sz="2800" dirty="0"/>
              <a:t>Gerichtsstand</a:t>
            </a:r>
          </a:p>
        </p:txBody>
      </p:sp>
      <p:sp>
        <p:nvSpPr>
          <p:cNvPr id="49156" name="Textplatzhalter 3">
            <a:extLst>
              <a:ext uri="{FF2B5EF4-FFF2-40B4-BE49-F238E27FC236}">
                <a16:creationId xmlns:a16="http://schemas.microsoft.com/office/drawing/2014/main" id="{54FCA86B-E240-4590-92F7-A7BE863DB93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auto">
          <a:xfrm>
            <a:off x="539750" y="252413"/>
            <a:ext cx="9642475" cy="568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/>
              <a:t>Das einheitliche Patentgericht - Struktur</a:t>
            </a:r>
          </a:p>
          <a:p>
            <a:pPr eaLnBrk="1" hangingPunct="1"/>
            <a:endParaRPr lang="de-DE" altLang="de-DE" dirty="0"/>
          </a:p>
        </p:txBody>
      </p:sp>
      <p:sp>
        <p:nvSpPr>
          <p:cNvPr id="49157" name="Datumsplatzhalter 4">
            <a:extLst>
              <a:ext uri="{FF2B5EF4-FFF2-40B4-BE49-F238E27FC236}">
                <a16:creationId xmlns:a16="http://schemas.microsoft.com/office/drawing/2014/main" id="{FDB51025-BA96-43AB-844F-9C657F951EF4}"/>
              </a:ext>
            </a:extLst>
          </p:cNvPr>
          <p:cNvSpPr>
            <a:spLocks noGrp="1"/>
          </p:cNvSpPr>
          <p:nvPr>
            <p:ph type="dt" sz="quarter" idx="2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52E1FD1-CD96-4436-A9EC-BCE1B552A6E4}" type="datetime1">
              <a:rPr lang="de-DE" alt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28.04.2021</a:t>
            </a:fld>
            <a:endParaRPr lang="de-DE" altLang="de-DE"/>
          </a:p>
        </p:txBody>
      </p:sp>
      <p:sp>
        <p:nvSpPr>
          <p:cNvPr id="49158" name="Foliennummernplatzhalter 5">
            <a:extLst>
              <a:ext uri="{FF2B5EF4-FFF2-40B4-BE49-F238E27FC236}">
                <a16:creationId xmlns:a16="http://schemas.microsoft.com/office/drawing/2014/main" id="{D1E87822-A98D-4056-9D88-CF8EF6B0E67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43F6020-6A12-440A-BEC9-F481E2A8F0F0}" type="slidenum">
              <a:rPr lang="de-DE" altLang="de-DE"/>
              <a:pPr/>
              <a:t>35</a:t>
            </a:fld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platzhalter 1">
            <a:extLst>
              <a:ext uri="{FF2B5EF4-FFF2-40B4-BE49-F238E27FC236}">
                <a16:creationId xmlns:a16="http://schemas.microsoft.com/office/drawing/2014/main" id="{5B1308E6-C0AD-4658-97F4-1ACB77E607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>
          <a:xfrm>
            <a:off x="539750" y="2339975"/>
            <a:ext cx="10472738" cy="41195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27350" lvl="1" indent="0" eaLnBrk="1" hangingPunct="1">
              <a:buFont typeface="Arial" panose="020B0604020202020204" pitchFamily="34" charset="0"/>
              <a:buNone/>
              <a:defRPr/>
            </a:pPr>
            <a:r>
              <a:rPr lang="de-DE" altLang="de-DE" b="1" dirty="0"/>
              <a:t>Art. 33(3) </a:t>
            </a:r>
            <a:r>
              <a:rPr lang="de-DE" altLang="de-DE" dirty="0"/>
              <a:t>	Widerklage auf Nichtigkeit</a:t>
            </a:r>
            <a:br>
              <a:rPr lang="de-DE" altLang="de-DE" dirty="0"/>
            </a:br>
            <a:r>
              <a:rPr lang="de-DE" altLang="de-DE" dirty="0"/>
              <a:t>		</a:t>
            </a:r>
            <a:r>
              <a:rPr lang="de-DE" altLang="de-DE" b="1" dirty="0"/>
              <a:t>Ermessen</a:t>
            </a:r>
            <a:r>
              <a:rPr lang="de-DE" altLang="de-DE" dirty="0"/>
              <a:t> der Lokal/Regionalkammer</a:t>
            </a:r>
          </a:p>
          <a:p>
            <a:pPr marL="3048000" lvl="2" indent="-342900" eaLnBrk="1" hangingPunct="1">
              <a:defRPr/>
            </a:pPr>
            <a:r>
              <a:rPr lang="de-DE" altLang="de-DE" dirty="0"/>
              <a:t>Behandlung beider Klagen </a:t>
            </a:r>
            <a:br>
              <a:rPr lang="de-DE" altLang="de-DE" dirty="0"/>
            </a:br>
            <a:r>
              <a:rPr lang="de-DE" altLang="de-DE" dirty="0"/>
              <a:t>und Beiziehung eines technischen Richters</a:t>
            </a:r>
          </a:p>
          <a:p>
            <a:pPr marL="3048000" lvl="2" indent="-342900" eaLnBrk="1" hangingPunct="1">
              <a:defRPr/>
            </a:pPr>
            <a:r>
              <a:rPr lang="de-DE" altLang="de-DE" dirty="0"/>
              <a:t>Verweisung der Widerklage an die Zentralkammer</a:t>
            </a:r>
            <a:br>
              <a:rPr lang="de-DE" altLang="de-DE" dirty="0"/>
            </a:br>
            <a:r>
              <a:rPr lang="de-DE" altLang="de-DE" dirty="0"/>
              <a:t>und Aussetzung oder Fortführung der Verletzungsklage</a:t>
            </a:r>
          </a:p>
          <a:p>
            <a:pPr marL="2324275" lvl="1" indent="0">
              <a:buNone/>
              <a:defRPr/>
            </a:pPr>
            <a:r>
              <a:rPr lang="de-DE" altLang="de-DE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►	</a:t>
            </a:r>
            <a:r>
              <a:rPr lang="de-DE" altLang="de-DE" b="1" dirty="0" err="1">
                <a:solidFill>
                  <a:schemeClr val="accent5">
                    <a:lumMod val="50000"/>
                  </a:schemeClr>
                </a:solidFill>
              </a:rPr>
              <a:t>Bifurcation</a:t>
            </a:r>
            <a:r>
              <a:rPr lang="de-DE" altLang="de-DE" b="1" dirty="0">
                <a:solidFill>
                  <a:schemeClr val="accent5">
                    <a:lumMod val="50000"/>
                  </a:schemeClr>
                </a:solidFill>
              </a:rPr>
              <a:t> – Trennungsprinzip</a:t>
            </a:r>
          </a:p>
          <a:p>
            <a:pPr marL="2886075" lvl="3" indent="0" eaLnBrk="1" hangingPunct="1">
              <a:buFont typeface="Wingdings 3" panose="05040102010807070707" pitchFamily="18" charset="2"/>
              <a:buNone/>
              <a:defRPr/>
            </a:pPr>
            <a:r>
              <a:rPr lang="de-DE" altLang="de-DE" dirty="0"/>
              <a:t>	</a:t>
            </a:r>
          </a:p>
          <a:p>
            <a:pPr marL="3048000" lvl="2" indent="-342900" eaLnBrk="1" hangingPunct="1">
              <a:defRPr/>
            </a:pPr>
            <a:r>
              <a:rPr lang="de-DE" altLang="de-DE" dirty="0"/>
              <a:t>Mit Zustimmung beider Parteien</a:t>
            </a:r>
            <a:br>
              <a:rPr lang="de-DE" altLang="de-DE" dirty="0"/>
            </a:br>
            <a:r>
              <a:rPr lang="de-DE" altLang="de-DE" dirty="0"/>
              <a:t>Verweisung beider Klagen an die Zentralkammer</a:t>
            </a:r>
          </a:p>
          <a:p>
            <a:pPr marL="1127350" lvl="1" indent="0" eaLnBrk="1" hangingPunct="1">
              <a:buFont typeface="Arial" panose="020B0604020202020204" pitchFamily="34" charset="0"/>
              <a:buNone/>
              <a:defRPr/>
            </a:pPr>
            <a:endParaRPr lang="de-DE" altLang="de-DE" dirty="0"/>
          </a:p>
        </p:txBody>
      </p:sp>
      <p:sp>
        <p:nvSpPr>
          <p:cNvPr id="50179" name="Textplatzhalter 2">
            <a:extLst>
              <a:ext uri="{FF2B5EF4-FFF2-40B4-BE49-F238E27FC236}">
                <a16:creationId xmlns:a16="http://schemas.microsoft.com/office/drawing/2014/main" id="{C38F832D-BFB5-496E-BD68-265DA75B7C5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auto">
          <a:xfrm>
            <a:off x="539750" y="1079500"/>
            <a:ext cx="9642475" cy="1223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sz="2800" dirty="0"/>
              <a:t>Gerichtsstand</a:t>
            </a:r>
          </a:p>
        </p:txBody>
      </p:sp>
      <p:sp>
        <p:nvSpPr>
          <p:cNvPr id="50180" name="Textplatzhalter 3">
            <a:extLst>
              <a:ext uri="{FF2B5EF4-FFF2-40B4-BE49-F238E27FC236}">
                <a16:creationId xmlns:a16="http://schemas.microsoft.com/office/drawing/2014/main" id="{26B60871-38D6-4E43-BC73-C6C3158A310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auto">
          <a:xfrm>
            <a:off x="539750" y="283186"/>
            <a:ext cx="9642475" cy="568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/>
              <a:t>Das einheitliche Patentgericht - Struktur</a:t>
            </a:r>
          </a:p>
          <a:p>
            <a:pPr eaLnBrk="1" hangingPunct="1"/>
            <a:endParaRPr lang="de-DE" altLang="de-DE" dirty="0"/>
          </a:p>
        </p:txBody>
      </p:sp>
      <p:sp>
        <p:nvSpPr>
          <p:cNvPr id="50181" name="Datumsplatzhalter 4">
            <a:extLst>
              <a:ext uri="{FF2B5EF4-FFF2-40B4-BE49-F238E27FC236}">
                <a16:creationId xmlns:a16="http://schemas.microsoft.com/office/drawing/2014/main" id="{59BC279C-4117-4360-89A3-752CB628FC37}"/>
              </a:ext>
            </a:extLst>
          </p:cNvPr>
          <p:cNvSpPr>
            <a:spLocks noGrp="1"/>
          </p:cNvSpPr>
          <p:nvPr>
            <p:ph type="dt" sz="quarter" idx="2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D4BA5FB-6619-408E-A901-258F50C6B1F3}" type="datetime1">
              <a:rPr lang="de-DE" alt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28.04.2021</a:t>
            </a:fld>
            <a:endParaRPr lang="de-DE" altLang="de-DE"/>
          </a:p>
        </p:txBody>
      </p:sp>
      <p:sp>
        <p:nvSpPr>
          <p:cNvPr id="50182" name="Foliennummernplatzhalter 5">
            <a:extLst>
              <a:ext uri="{FF2B5EF4-FFF2-40B4-BE49-F238E27FC236}">
                <a16:creationId xmlns:a16="http://schemas.microsoft.com/office/drawing/2014/main" id="{2AC96F3A-B774-4434-AED6-2E3B0D1989F4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9919F60-2F12-40DE-954E-28BD42171929}" type="slidenum">
              <a:rPr lang="de-DE" altLang="de-DE"/>
              <a:pPr/>
              <a:t>36</a:t>
            </a:fld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platzhalter 1">
            <a:extLst>
              <a:ext uri="{FF2B5EF4-FFF2-40B4-BE49-F238E27FC236}">
                <a16:creationId xmlns:a16="http://schemas.microsoft.com/office/drawing/2014/main" id="{66A349F8-FCEA-4B60-9166-8A16E953C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>
          <a:xfrm>
            <a:off x="539750" y="1881555"/>
            <a:ext cx="10472738" cy="45779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01650" indent="0" eaLnBrk="1" hangingPunct="1">
              <a:buFont typeface="Arial" panose="020B0604020202020204" pitchFamily="34" charset="0"/>
              <a:buNone/>
            </a:pPr>
            <a:r>
              <a:rPr lang="de-DE" altLang="de-DE" dirty="0"/>
              <a:t>EGPÜ</a:t>
            </a:r>
          </a:p>
          <a:p>
            <a:pPr marL="1127125" lvl="1" indent="0" eaLnBrk="1" hangingPunct="1">
              <a:buFont typeface="Arial" panose="020B0604020202020204" pitchFamily="34" charset="0"/>
              <a:buNone/>
            </a:pPr>
            <a:r>
              <a:rPr lang="de-DE" altLang="de-DE" b="1" dirty="0"/>
              <a:t>Art. 83(1)	</a:t>
            </a:r>
            <a:r>
              <a:rPr lang="de-DE" altLang="de-DE" dirty="0"/>
              <a:t>Übergangszeit von 7 Jahren</a:t>
            </a:r>
          </a:p>
          <a:p>
            <a:pPr marL="1687513" lvl="3" indent="0" eaLnBrk="1" hangingPunct="1">
              <a:buNone/>
            </a:pPr>
            <a:r>
              <a:rPr lang="de-DE" altLang="de-DE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►</a:t>
            </a:r>
            <a:r>
              <a:rPr lang="de-DE" altLang="de-DE" dirty="0"/>
              <a:t>     	Parallele Zuständigkeit der nationalen Gerichte </a:t>
            </a:r>
            <a:br>
              <a:rPr lang="de-DE" altLang="de-DE" dirty="0"/>
            </a:br>
            <a:r>
              <a:rPr lang="de-DE" altLang="de-DE" dirty="0"/>
              <a:t>          	für Verletzungs- und Nichtigkeitsklagen</a:t>
            </a:r>
          </a:p>
          <a:p>
            <a:pPr marL="1127125" lvl="1" indent="0" eaLnBrk="1" hangingPunct="1">
              <a:buFont typeface="Arial" panose="020B0604020202020204" pitchFamily="34" charset="0"/>
              <a:buNone/>
            </a:pPr>
            <a:r>
              <a:rPr lang="de-DE" altLang="de-DE" sz="2000" b="1" dirty="0"/>
              <a:t>Art. 83(5)</a:t>
            </a:r>
            <a:r>
              <a:rPr lang="de-DE" altLang="de-DE" sz="2000" dirty="0"/>
              <a:t>	Verlängerung um bis zu 7 Jahre</a:t>
            </a:r>
          </a:p>
          <a:p>
            <a:pPr marL="1127125" lvl="1" indent="0" eaLnBrk="1" hangingPunct="1">
              <a:buFont typeface="Arial" panose="020B0604020202020204" pitchFamily="34" charset="0"/>
              <a:buNone/>
            </a:pPr>
            <a:r>
              <a:rPr lang="de-DE" altLang="de-DE" sz="2000" b="1" dirty="0"/>
              <a:t>Art. 83(3)</a:t>
            </a:r>
            <a:r>
              <a:rPr lang="de-DE" altLang="de-DE" sz="2000" dirty="0"/>
              <a:t>	</a:t>
            </a:r>
            <a:r>
              <a:rPr lang="de-DE" altLang="de-DE" sz="2000" b="1" dirty="0" err="1"/>
              <a:t>Opt</a:t>
            </a:r>
            <a:r>
              <a:rPr lang="de-DE" altLang="de-DE" sz="2000" b="1" dirty="0"/>
              <a:t>-out</a:t>
            </a:r>
            <a:r>
              <a:rPr lang="de-DE" altLang="de-DE" sz="2000" dirty="0"/>
              <a:t> durch Erklärung </a:t>
            </a:r>
            <a:r>
              <a:rPr lang="de-DE" altLang="de-DE" sz="2000" dirty="0" err="1"/>
              <a:t>ggü</a:t>
            </a:r>
            <a:r>
              <a:rPr lang="de-DE" altLang="de-DE" sz="2000" dirty="0"/>
              <a:t> EPG</a:t>
            </a:r>
            <a:br>
              <a:rPr lang="de-DE" altLang="de-DE" sz="2000" dirty="0"/>
            </a:br>
            <a:r>
              <a:rPr lang="de-DE" altLang="de-DE" sz="2000" dirty="0">
                <a:solidFill>
                  <a:schemeClr val="accent5">
                    <a:lumMod val="50000"/>
                  </a:schemeClr>
                </a:solidFill>
              </a:rPr>
              <a:t>		</a:t>
            </a:r>
            <a:r>
              <a:rPr lang="de-DE" altLang="de-DE" sz="2000" b="1" dirty="0" err="1">
                <a:solidFill>
                  <a:schemeClr val="accent5">
                    <a:lumMod val="50000"/>
                  </a:schemeClr>
                </a:solidFill>
              </a:rPr>
              <a:t>Opt</a:t>
            </a:r>
            <a:r>
              <a:rPr lang="de-DE" altLang="de-DE" sz="2000" b="1" dirty="0">
                <a:solidFill>
                  <a:schemeClr val="accent5">
                    <a:lumMod val="50000"/>
                  </a:schemeClr>
                </a:solidFill>
              </a:rPr>
              <a:t>-out Gebühr fallengelassen</a:t>
            </a:r>
            <a:endParaRPr lang="de-DE" altLang="de-DE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1127125" lvl="1" indent="0" eaLnBrk="1" hangingPunct="1">
              <a:buFont typeface="Arial" panose="020B0604020202020204" pitchFamily="34" charset="0"/>
              <a:buNone/>
            </a:pPr>
            <a:r>
              <a:rPr lang="de-DE" altLang="de-DE" sz="2000" b="1" dirty="0"/>
              <a:t>Art. 83(4) </a:t>
            </a:r>
            <a:r>
              <a:rPr lang="de-DE" altLang="de-DE" sz="2000" dirty="0"/>
              <a:t>	</a:t>
            </a:r>
            <a:r>
              <a:rPr lang="de-DE" altLang="de-DE" sz="2000" b="1" dirty="0" err="1"/>
              <a:t>Opt</a:t>
            </a:r>
            <a:r>
              <a:rPr lang="de-DE" altLang="de-DE" sz="2000" b="1" dirty="0"/>
              <a:t>-in</a:t>
            </a:r>
            <a:r>
              <a:rPr lang="de-DE" altLang="de-DE" sz="2000" dirty="0"/>
              <a:t> → Zurücknahme des </a:t>
            </a:r>
            <a:r>
              <a:rPr lang="de-DE" altLang="de-DE" sz="2000" dirty="0" err="1"/>
              <a:t>opt</a:t>
            </a:r>
            <a:r>
              <a:rPr lang="de-DE" altLang="de-DE" sz="2000" dirty="0"/>
              <a:t>-out </a:t>
            </a:r>
          </a:p>
        </p:txBody>
      </p:sp>
      <p:sp>
        <p:nvSpPr>
          <p:cNvPr id="51203" name="Textplatzhalter 2">
            <a:extLst>
              <a:ext uri="{FF2B5EF4-FFF2-40B4-BE49-F238E27FC236}">
                <a16:creationId xmlns:a16="http://schemas.microsoft.com/office/drawing/2014/main" id="{1D40EFCA-2690-4102-B681-7B430942FD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auto">
          <a:xfrm>
            <a:off x="539750" y="1079501"/>
            <a:ext cx="9642475" cy="80205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sz="2800" dirty="0"/>
              <a:t>Übergangsregel </a:t>
            </a:r>
            <a:r>
              <a:rPr lang="de-DE" altLang="de-DE" sz="2800" b="1" dirty="0">
                <a:solidFill>
                  <a:schemeClr val="accent5">
                    <a:lumMod val="50000"/>
                  </a:schemeClr>
                </a:solidFill>
              </a:rPr>
              <a:t>nur für Bündelpatent </a:t>
            </a:r>
          </a:p>
        </p:txBody>
      </p:sp>
      <p:sp>
        <p:nvSpPr>
          <p:cNvPr id="51204" name="Textplatzhalter 3">
            <a:extLst>
              <a:ext uri="{FF2B5EF4-FFF2-40B4-BE49-F238E27FC236}">
                <a16:creationId xmlns:a16="http://schemas.microsoft.com/office/drawing/2014/main" id="{2D94751F-B0E7-4D48-8DF7-989A3BC22B2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auto">
          <a:xfrm>
            <a:off x="539750" y="252413"/>
            <a:ext cx="9642475" cy="568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dirty="0"/>
              <a:t>Das einheitliche Patentgericht - Struktur</a:t>
            </a:r>
          </a:p>
          <a:p>
            <a:pPr eaLnBrk="1" hangingPunct="1"/>
            <a:endParaRPr lang="de-DE" altLang="de-DE" dirty="0"/>
          </a:p>
        </p:txBody>
      </p:sp>
      <p:sp>
        <p:nvSpPr>
          <p:cNvPr id="51205" name="Datumsplatzhalter 4">
            <a:extLst>
              <a:ext uri="{FF2B5EF4-FFF2-40B4-BE49-F238E27FC236}">
                <a16:creationId xmlns:a16="http://schemas.microsoft.com/office/drawing/2014/main" id="{BD2CC90C-7872-45F4-9380-D268216B58E9}"/>
              </a:ext>
            </a:extLst>
          </p:cNvPr>
          <p:cNvSpPr>
            <a:spLocks noGrp="1"/>
          </p:cNvSpPr>
          <p:nvPr>
            <p:ph type="dt" sz="quarter" idx="2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F0B7118-4F16-427B-ACE4-2EA668E687AE}" type="datetime1">
              <a:rPr lang="de-DE" alt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28.04.2021</a:t>
            </a:fld>
            <a:endParaRPr lang="de-DE" altLang="de-DE"/>
          </a:p>
        </p:txBody>
      </p:sp>
      <p:sp>
        <p:nvSpPr>
          <p:cNvPr id="51206" name="Foliennummernplatzhalter 5">
            <a:extLst>
              <a:ext uri="{FF2B5EF4-FFF2-40B4-BE49-F238E27FC236}">
                <a16:creationId xmlns:a16="http://schemas.microsoft.com/office/drawing/2014/main" id="{40864AAD-CEC3-48CD-A985-C7CE3B3566FD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3049B3E-3917-4677-B7F1-CD569791B282}" type="slidenum">
              <a:rPr lang="de-DE" altLang="de-DE"/>
              <a:pPr/>
              <a:t>37</a:t>
            </a:fld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platzhalter 1">
            <a:extLst>
              <a:ext uri="{FF2B5EF4-FFF2-40B4-BE49-F238E27FC236}">
                <a16:creationId xmlns:a16="http://schemas.microsoft.com/office/drawing/2014/main" id="{065F1DA5-B517-4A8E-9E75-E5322AF13B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>
          <a:xfrm>
            <a:off x="539750" y="2339975"/>
            <a:ext cx="10472738" cy="4119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470025" lvl="1" indent="-342900" eaLnBrk="1" hangingPunct="1"/>
            <a:r>
              <a:rPr lang="de-DE" altLang="de-DE" dirty="0"/>
              <a:t>Ausschließliche Zuständigkeit des EPG ausgeschlossen</a:t>
            </a:r>
            <a:br>
              <a:rPr lang="de-DE" altLang="de-DE" dirty="0"/>
            </a:br>
            <a:r>
              <a:rPr lang="de-DE" altLang="de-DE" b="1" dirty="0">
                <a:solidFill>
                  <a:schemeClr val="accent5">
                    <a:lumMod val="50000"/>
                  </a:schemeClr>
                </a:solidFill>
              </a:rPr>
              <a:t>?</a:t>
            </a:r>
            <a:r>
              <a:rPr lang="de-DE" altLang="de-DE" dirty="0"/>
              <a:t>	Konkurrierende Zuständigkeit des EPG</a:t>
            </a:r>
          </a:p>
          <a:p>
            <a:pPr marL="1470025" lvl="1" indent="-342900" eaLnBrk="1" hangingPunct="1"/>
            <a:r>
              <a:rPr lang="de-DE" altLang="de-DE" dirty="0"/>
              <a:t>Dauer des </a:t>
            </a:r>
            <a:r>
              <a:rPr lang="de-DE" altLang="de-DE" dirty="0" err="1"/>
              <a:t>opt</a:t>
            </a:r>
            <a:r>
              <a:rPr lang="de-DE" altLang="de-DE" dirty="0"/>
              <a:t>-out </a:t>
            </a:r>
            <a:br>
              <a:rPr lang="de-DE" altLang="de-DE" dirty="0"/>
            </a:br>
            <a:r>
              <a:rPr lang="de-DE" altLang="de-DE" b="1" dirty="0">
                <a:solidFill>
                  <a:schemeClr val="accent5">
                    <a:lumMod val="50000"/>
                  </a:schemeClr>
                </a:solidFill>
              </a:rPr>
              <a:t>?</a:t>
            </a:r>
            <a:r>
              <a:rPr lang="de-DE" altLang="de-DE" dirty="0"/>
              <a:t>	Bis Ende der Übergangszeit oder Erlöschen des Patents</a:t>
            </a:r>
          </a:p>
          <a:p>
            <a:pPr marL="1470025" lvl="1" indent="-342900" eaLnBrk="1" hangingPunct="1"/>
            <a:endParaRPr lang="de-DE" altLang="de-DE" dirty="0"/>
          </a:p>
          <a:p>
            <a:pPr marL="555625" lvl="4" indent="0" eaLnBrk="1" hangingPunct="1">
              <a:buNone/>
            </a:pPr>
            <a:r>
              <a:rPr lang="de-DE" altLang="de-DE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	   </a:t>
            </a:r>
            <a:r>
              <a:rPr lang="de-DE" altLang="de-DE" sz="2400" b="1" dirty="0"/>
              <a:t>Hinweise (i) und (ii) zu Regel 5 </a:t>
            </a:r>
            <a:r>
              <a:rPr lang="de-DE" altLang="de-DE" sz="2400" b="1" dirty="0" err="1"/>
              <a:t>RoP</a:t>
            </a:r>
            <a:r>
              <a:rPr lang="de-DE" altLang="de-DE" sz="2400" b="1" dirty="0"/>
              <a:t>, 16</a:t>
            </a:r>
            <a:r>
              <a:rPr lang="de-DE" altLang="de-DE" sz="2400" b="1" baseline="30000" dirty="0"/>
              <a:t>th</a:t>
            </a:r>
            <a:r>
              <a:rPr lang="de-DE" altLang="de-DE" sz="2400" b="1" dirty="0"/>
              <a:t> </a:t>
            </a:r>
            <a:r>
              <a:rPr lang="de-DE" altLang="de-DE" sz="2400" b="1" dirty="0" err="1"/>
              <a:t>Draft</a:t>
            </a:r>
            <a:br>
              <a:rPr lang="de-DE" altLang="de-DE" sz="2400" b="1" dirty="0"/>
            </a:br>
            <a:r>
              <a:rPr lang="de-DE" altLang="de-DE" sz="2400" b="1" dirty="0"/>
              <a:t>	</a:t>
            </a:r>
          </a:p>
        </p:txBody>
      </p:sp>
      <p:sp>
        <p:nvSpPr>
          <p:cNvPr id="52227" name="Textplatzhalter 2">
            <a:extLst>
              <a:ext uri="{FF2B5EF4-FFF2-40B4-BE49-F238E27FC236}">
                <a16:creationId xmlns:a16="http://schemas.microsoft.com/office/drawing/2014/main" id="{BF60BFDC-7E82-49AA-A4B2-7D11D41F6E9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auto">
          <a:xfrm>
            <a:off x="539750" y="1079500"/>
            <a:ext cx="9642475" cy="1223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sz="2800" dirty="0"/>
              <a:t>Wirkung des </a:t>
            </a:r>
            <a:r>
              <a:rPr lang="de-DE" altLang="de-DE" sz="2800" dirty="0" err="1"/>
              <a:t>opt</a:t>
            </a:r>
            <a:r>
              <a:rPr lang="de-DE" altLang="de-DE" sz="2800" dirty="0"/>
              <a:t>-out:</a:t>
            </a:r>
          </a:p>
        </p:txBody>
      </p:sp>
      <p:sp>
        <p:nvSpPr>
          <p:cNvPr id="52228" name="Textplatzhalter 3">
            <a:extLst>
              <a:ext uri="{FF2B5EF4-FFF2-40B4-BE49-F238E27FC236}">
                <a16:creationId xmlns:a16="http://schemas.microsoft.com/office/drawing/2014/main" id="{B322658C-3C52-48F8-8540-13E41E17DCE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auto">
          <a:xfrm>
            <a:off x="539750" y="252413"/>
            <a:ext cx="9642475" cy="568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dirty="0"/>
              <a:t>Das einheitliche Patentgericht - Struktur</a:t>
            </a:r>
          </a:p>
          <a:p>
            <a:pPr eaLnBrk="1" hangingPunct="1"/>
            <a:endParaRPr lang="de-DE" altLang="de-DE" dirty="0"/>
          </a:p>
        </p:txBody>
      </p:sp>
      <p:sp>
        <p:nvSpPr>
          <p:cNvPr id="52229" name="Datumsplatzhalter 4">
            <a:extLst>
              <a:ext uri="{FF2B5EF4-FFF2-40B4-BE49-F238E27FC236}">
                <a16:creationId xmlns:a16="http://schemas.microsoft.com/office/drawing/2014/main" id="{7C7C614C-F49A-4FD0-BED8-2A907C7D2902}"/>
              </a:ext>
            </a:extLst>
          </p:cNvPr>
          <p:cNvSpPr>
            <a:spLocks noGrp="1"/>
          </p:cNvSpPr>
          <p:nvPr>
            <p:ph type="dt" sz="quarter" idx="2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459304-CDEB-41E7-AC3A-A4695BD9F5A8}" type="datetime1">
              <a:rPr lang="de-DE" alt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28.04.2021</a:t>
            </a:fld>
            <a:endParaRPr lang="de-DE" altLang="de-DE"/>
          </a:p>
        </p:txBody>
      </p:sp>
      <p:sp>
        <p:nvSpPr>
          <p:cNvPr id="52230" name="Foliennummernplatzhalter 5">
            <a:extLst>
              <a:ext uri="{FF2B5EF4-FFF2-40B4-BE49-F238E27FC236}">
                <a16:creationId xmlns:a16="http://schemas.microsoft.com/office/drawing/2014/main" id="{3C63B6F3-BCF1-4909-BA13-F9F6C804C47D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E5A82F8-2339-4248-AF03-D14187D4AE80}" type="slidenum">
              <a:rPr lang="de-DE" altLang="de-DE"/>
              <a:pPr/>
              <a:t>38</a:t>
            </a:fld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platzhalter 1">
            <a:extLst>
              <a:ext uri="{FF2B5EF4-FFF2-40B4-BE49-F238E27FC236}">
                <a16:creationId xmlns:a16="http://schemas.microsoft.com/office/drawing/2014/main" id="{C878E2CB-7D15-468A-8344-F1A199184B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>
          <a:xfrm>
            <a:off x="539750" y="2339975"/>
            <a:ext cx="10472738" cy="4119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470025" lvl="1" indent="-342900" eaLnBrk="1" hangingPunct="1"/>
            <a:r>
              <a:rPr lang="de-DE" altLang="de-DE" dirty="0"/>
              <a:t>Wirkung </a:t>
            </a:r>
            <a:br>
              <a:rPr lang="de-DE" altLang="de-DE" dirty="0"/>
            </a:br>
            <a:r>
              <a:rPr lang="de-DE" altLang="de-DE" b="1" dirty="0">
                <a:solidFill>
                  <a:schemeClr val="accent5">
                    <a:lumMod val="50000"/>
                  </a:schemeClr>
                </a:solidFill>
              </a:rPr>
              <a:t>?</a:t>
            </a:r>
            <a:r>
              <a:rPr lang="de-DE" altLang="de-DE" dirty="0"/>
              <a:t>	nur für Zuständigkeit des EPG oder</a:t>
            </a:r>
            <a:br>
              <a:rPr lang="de-DE" altLang="de-DE" dirty="0"/>
            </a:br>
            <a:r>
              <a:rPr lang="de-DE" altLang="de-DE" dirty="0"/>
              <a:t>	auch für Rechtsfolgen der Verletzung nach EPGÜ</a:t>
            </a:r>
            <a:br>
              <a:rPr lang="de-DE" altLang="de-DE" b="1" dirty="0"/>
            </a:br>
            <a:r>
              <a:rPr lang="de-DE" altLang="de-DE" b="1" dirty="0"/>
              <a:t>	</a:t>
            </a:r>
          </a:p>
        </p:txBody>
      </p:sp>
      <p:sp>
        <p:nvSpPr>
          <p:cNvPr id="53251" name="Textplatzhalter 2">
            <a:extLst>
              <a:ext uri="{FF2B5EF4-FFF2-40B4-BE49-F238E27FC236}">
                <a16:creationId xmlns:a16="http://schemas.microsoft.com/office/drawing/2014/main" id="{010F79AE-804B-432B-954A-F7D034BBF2B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auto">
          <a:xfrm>
            <a:off x="539750" y="1079500"/>
            <a:ext cx="9642475" cy="1223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sz="2800" dirty="0"/>
              <a:t>Wirkung des </a:t>
            </a:r>
            <a:r>
              <a:rPr lang="de-DE" altLang="de-DE" sz="2800" dirty="0" err="1"/>
              <a:t>opt</a:t>
            </a:r>
            <a:r>
              <a:rPr lang="de-DE" altLang="de-DE" sz="2800" dirty="0"/>
              <a:t>-out:</a:t>
            </a:r>
          </a:p>
        </p:txBody>
      </p:sp>
      <p:sp>
        <p:nvSpPr>
          <p:cNvPr id="53252" name="Textplatzhalter 3">
            <a:extLst>
              <a:ext uri="{FF2B5EF4-FFF2-40B4-BE49-F238E27FC236}">
                <a16:creationId xmlns:a16="http://schemas.microsoft.com/office/drawing/2014/main" id="{B511E301-4845-4309-ACC4-1093A3C95F6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auto">
          <a:xfrm>
            <a:off x="539750" y="252413"/>
            <a:ext cx="9642475" cy="568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dirty="0"/>
              <a:t>Das einheitliche Patentgericht - Struktur</a:t>
            </a:r>
          </a:p>
          <a:p>
            <a:pPr eaLnBrk="1" hangingPunct="1"/>
            <a:endParaRPr lang="de-DE" altLang="de-DE" dirty="0"/>
          </a:p>
        </p:txBody>
      </p:sp>
      <p:sp>
        <p:nvSpPr>
          <p:cNvPr id="53253" name="Datumsplatzhalter 4">
            <a:extLst>
              <a:ext uri="{FF2B5EF4-FFF2-40B4-BE49-F238E27FC236}">
                <a16:creationId xmlns:a16="http://schemas.microsoft.com/office/drawing/2014/main" id="{9EE616E4-451C-4542-8B22-D278B97F2AC5}"/>
              </a:ext>
            </a:extLst>
          </p:cNvPr>
          <p:cNvSpPr>
            <a:spLocks noGrp="1"/>
          </p:cNvSpPr>
          <p:nvPr>
            <p:ph type="dt" sz="quarter" idx="2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B3F2B7-6163-469E-9E81-03A5754184CC}" type="datetime1">
              <a:rPr lang="de-DE" alt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28.04.2021</a:t>
            </a:fld>
            <a:endParaRPr lang="de-DE" altLang="de-DE"/>
          </a:p>
        </p:txBody>
      </p:sp>
      <p:sp>
        <p:nvSpPr>
          <p:cNvPr id="53254" name="Foliennummernplatzhalter 5">
            <a:extLst>
              <a:ext uri="{FF2B5EF4-FFF2-40B4-BE49-F238E27FC236}">
                <a16:creationId xmlns:a16="http://schemas.microsoft.com/office/drawing/2014/main" id="{58CB93F4-04F4-4376-88BE-25B35EBA1D3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20D76A8-AC0E-4132-8CF8-6F75A4798ED6}" type="slidenum">
              <a:rPr lang="de-DE" altLang="de-DE"/>
              <a:pPr/>
              <a:t>39</a:t>
            </a:fld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platzhalter 1">
            <a:extLst>
              <a:ext uri="{FF2B5EF4-FFF2-40B4-BE49-F238E27FC236}">
                <a16:creationId xmlns:a16="http://schemas.microsoft.com/office/drawing/2014/main" id="{32CC9787-375E-4069-BB9F-3348141554EA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539750" y="1272910"/>
            <a:ext cx="11009082" cy="51183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35012" lvl="1" indent="0">
              <a:spcBef>
                <a:spcPct val="0"/>
              </a:spcBef>
              <a:buNone/>
            </a:pPr>
            <a:r>
              <a:rPr lang="de-DE" altLang="de-DE" sz="2000" dirty="0"/>
              <a:t>1969			Wiederaufnahme der Arbeiten</a:t>
            </a:r>
          </a:p>
          <a:p>
            <a:pPr marL="735012" lvl="1" indent="0">
              <a:spcBef>
                <a:spcPct val="0"/>
              </a:spcBef>
              <a:buNone/>
            </a:pPr>
            <a:r>
              <a:rPr lang="de-DE" altLang="de-DE" sz="2000" dirty="0"/>
              <a:t>				neues Konzept:</a:t>
            </a:r>
          </a:p>
          <a:p>
            <a:pPr marL="735012" lvl="1" indent="0">
              <a:spcBef>
                <a:spcPct val="0"/>
              </a:spcBef>
              <a:buNone/>
            </a:pPr>
            <a:r>
              <a:rPr lang="de-DE" altLang="de-DE" sz="2000" dirty="0"/>
              <a:t>				zwei Übereinkommen 					</a:t>
            </a:r>
          </a:p>
          <a:p>
            <a:pPr marL="735012" lvl="1" indent="0">
              <a:spcBef>
                <a:spcPct val="0"/>
              </a:spcBef>
              <a:buNone/>
            </a:pPr>
            <a:r>
              <a:rPr lang="de-DE" altLang="de-DE" sz="2000" dirty="0"/>
              <a:t>				•	europäisches Bündelpatent	→ EPÜ </a:t>
            </a:r>
            <a:br>
              <a:rPr lang="de-DE" altLang="de-DE" sz="2000" dirty="0"/>
            </a:br>
            <a:r>
              <a:rPr lang="de-DE" altLang="de-DE" sz="2000" dirty="0"/>
              <a:t>				•	Gemeinschaftspatent	 	→ GPÜ</a:t>
            </a:r>
          </a:p>
          <a:p>
            <a:pPr marL="1192212" lvl="1" indent="-457200">
              <a:spcBef>
                <a:spcPct val="0"/>
              </a:spcBef>
              <a:buAutoNum type="arabicPlain" startAt="1973"/>
            </a:pPr>
            <a:r>
              <a:rPr lang="de-DE" altLang="de-DE" sz="2000" dirty="0"/>
              <a:t> 			Münchner Diplomatische Konferenz</a:t>
            </a:r>
            <a:br>
              <a:rPr lang="de-DE" altLang="de-DE" sz="2000" dirty="0"/>
            </a:br>
            <a:r>
              <a:rPr lang="de-DE" altLang="de-DE" sz="2000" dirty="0"/>
              <a:t>			Unterzeichnung des EPÜ</a:t>
            </a:r>
          </a:p>
          <a:p>
            <a:pPr marL="1192212" lvl="1" indent="-457200">
              <a:spcBef>
                <a:spcPct val="0"/>
              </a:spcBef>
              <a:buAutoNum type="arabicPlain" startAt="1977"/>
            </a:pPr>
            <a:r>
              <a:rPr lang="de-DE" altLang="de-DE" sz="2000" dirty="0"/>
              <a:t> 			Inkrafttreten des EPÜ</a:t>
            </a:r>
          </a:p>
          <a:p>
            <a:pPr marL="735012" lvl="1" indent="0">
              <a:spcBef>
                <a:spcPct val="0"/>
              </a:spcBef>
              <a:buNone/>
            </a:pPr>
            <a:r>
              <a:rPr lang="de-DE" altLang="de-DE" sz="2000" dirty="0"/>
              <a:t>1975			Luxemburger Diplomatische Konferenz</a:t>
            </a:r>
            <a:br>
              <a:rPr lang="de-DE" altLang="de-DE" sz="2000" dirty="0"/>
            </a:br>
            <a:r>
              <a:rPr lang="de-DE" altLang="de-DE" sz="2000" dirty="0"/>
              <a:t>				</a:t>
            </a:r>
            <a:r>
              <a:rPr lang="de-DE" altLang="de-DE" sz="1800" dirty="0"/>
              <a:t>Unterzeichnung des GPÜ durch alle 9 Vertragsstaaten</a:t>
            </a:r>
          </a:p>
          <a:p>
            <a:pPr marL="735012" lvl="1" indent="0">
              <a:spcBef>
                <a:spcPct val="0"/>
              </a:spcBef>
              <a:buNone/>
            </a:pPr>
            <a:r>
              <a:rPr lang="de-DE" altLang="de-DE" sz="2000" dirty="0"/>
              <a:t>				</a:t>
            </a:r>
            <a:r>
              <a:rPr lang="de-DE" altLang="de-DE" sz="2000" b="1" dirty="0">
                <a:solidFill>
                  <a:schemeClr val="accent5">
                    <a:lumMod val="50000"/>
                  </a:schemeClr>
                </a:solidFill>
              </a:rPr>
              <a:t>Nicht ratifiziert! </a:t>
            </a:r>
          </a:p>
        </p:txBody>
      </p:sp>
      <p:sp>
        <p:nvSpPr>
          <p:cNvPr id="20482" name="Textplatzhalter 2">
            <a:extLst>
              <a:ext uri="{FF2B5EF4-FFF2-40B4-BE49-F238E27FC236}">
                <a16:creationId xmlns:a16="http://schemas.microsoft.com/office/drawing/2014/main" id="{D1F472C6-8C12-4E46-B53C-F9BB105F61E3}"/>
              </a:ext>
            </a:extLst>
          </p:cNvPr>
          <p:cNvSpPr>
            <a:spLocks noGrp="1" noChangeArrowheads="1"/>
          </p:cNvSpPr>
          <p:nvPr>
            <p:ph type="body" sz="quarter" idx="21"/>
          </p:nvPr>
        </p:nvSpPr>
        <p:spPr bwMode="auto">
          <a:xfrm>
            <a:off x="539750" y="455613"/>
            <a:ext cx="9642475" cy="29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/>
              <a:t>Ein Patent für den gemeinsamen Markt – Wege und Irrwege</a:t>
            </a:r>
          </a:p>
        </p:txBody>
      </p:sp>
      <p:sp>
        <p:nvSpPr>
          <p:cNvPr id="20484" name="Datumsplatzhalter 4">
            <a:extLst>
              <a:ext uri="{FF2B5EF4-FFF2-40B4-BE49-F238E27FC236}">
                <a16:creationId xmlns:a16="http://schemas.microsoft.com/office/drawing/2014/main" id="{85018B30-67C0-41AE-B0C4-34CCD357EE94}"/>
              </a:ext>
            </a:extLst>
          </p:cNvPr>
          <p:cNvSpPr>
            <a:spLocks noGrp="1" noChangeArrowheads="1"/>
          </p:cNvSpPr>
          <p:nvPr>
            <p:ph type="dt" sz="quarter" idx="2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1461AEF-3AA1-477C-A1D6-85C6F332F5F1}" type="datetime1">
              <a:rPr lang="de-DE" altLang="de-DE" smtClean="0"/>
              <a:pPr/>
              <a:t>28.04.2021</a:t>
            </a:fld>
            <a:endParaRPr lang="de-DE" altLang="de-DE"/>
          </a:p>
        </p:txBody>
      </p:sp>
      <p:sp>
        <p:nvSpPr>
          <p:cNvPr id="20485" name="Foliennummernplatzhalter 5">
            <a:extLst>
              <a:ext uri="{FF2B5EF4-FFF2-40B4-BE49-F238E27FC236}">
                <a16:creationId xmlns:a16="http://schemas.microsoft.com/office/drawing/2014/main" id="{496083E2-D976-43EA-918C-B557615E18FB}"/>
              </a:ext>
            </a:extLst>
          </p:cNvPr>
          <p:cNvSpPr>
            <a:spLocks noGrp="1" noChangeArrowheads="1"/>
          </p:cNvSpPr>
          <p:nvPr>
            <p:ph type="sldNum" sz="quarter" idx="2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68E97D5-4826-4A02-8628-FB3C96E865CF}" type="slidenum">
              <a:rPr lang="de-DE" altLang="de-DE" smtClean="0"/>
              <a:pPr/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0926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348A402-C6BA-4174-A3AF-19D9698477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50" y="2339975"/>
            <a:ext cx="10472738" cy="4119563"/>
          </a:xfrm>
        </p:spPr>
        <p:txBody>
          <a:bodyPr/>
          <a:lstStyle/>
          <a:p>
            <a:pPr marL="365125" indent="0" eaLnBrk="1" hangingPunct="1">
              <a:buFont typeface="Arial" panose="020B0604020202020204" pitchFamily="34" charset="0"/>
              <a:buNone/>
              <a:defRPr/>
            </a:pPr>
            <a:r>
              <a:rPr lang="de-DE" dirty="0"/>
              <a:t>Primat des EuGH für Auslegung des Unionsrechts </a:t>
            </a:r>
          </a:p>
          <a:p>
            <a:pPr lvl="1" eaLnBrk="1" hangingPunct="1">
              <a:defRPr/>
            </a:pPr>
            <a:r>
              <a:rPr lang="de-DE" b="1" dirty="0"/>
              <a:t>Vorlagepflicht</a:t>
            </a:r>
            <a:r>
              <a:rPr lang="de-DE" dirty="0"/>
              <a:t> nach Art. 267 AEUV + Art. 21 EGPÜ zu </a:t>
            </a:r>
          </a:p>
          <a:p>
            <a:pPr lvl="2" eaLnBrk="1" hangingPunct="1">
              <a:defRPr/>
            </a:pPr>
            <a:r>
              <a:rPr lang="de-DE" dirty="0"/>
              <a:t> Durchsetzungsrichtlinie (2004/48/EG)</a:t>
            </a:r>
          </a:p>
          <a:p>
            <a:pPr lvl="2" eaLnBrk="1" hangingPunct="1">
              <a:defRPr/>
            </a:pPr>
            <a:r>
              <a:rPr lang="de-DE" dirty="0"/>
              <a:t> Richtlinie Biotechnologie (98/44/EG)</a:t>
            </a:r>
          </a:p>
          <a:p>
            <a:pPr marL="1692000" lvl="2" indent="0" eaLnBrk="1" hangingPunct="1">
              <a:buFont typeface="Arial" panose="020B0604020202020204" pitchFamily="34" charset="0"/>
              <a:buNone/>
              <a:defRPr/>
            </a:pPr>
            <a:r>
              <a:rPr lang="de-DE" b="1" dirty="0">
                <a:solidFill>
                  <a:schemeClr val="accent5">
                    <a:lumMod val="50000"/>
                  </a:schemeClr>
                </a:solidFill>
              </a:rPr>
              <a:t>?</a:t>
            </a:r>
            <a:r>
              <a:rPr lang="de-DE" dirty="0"/>
              <a:t>  Verletzungstatbestände Art. 25 ff. EGPÜ</a:t>
            </a:r>
            <a:br>
              <a:rPr lang="de-DE" dirty="0"/>
            </a:br>
            <a:r>
              <a:rPr lang="de-DE" dirty="0"/>
              <a:t>    (Art. 5(3) EPV “nationales” Recht?)</a:t>
            </a:r>
          </a:p>
          <a:p>
            <a:pPr marL="1692000" lvl="2" indent="0" eaLnBrk="1" hangingPunct="1">
              <a:buFont typeface="Arial" panose="020B0604020202020204" pitchFamily="34" charset="0"/>
              <a:buNone/>
              <a:defRPr/>
            </a:pPr>
            <a:r>
              <a:rPr lang="de-DE" b="1" dirty="0">
                <a:solidFill>
                  <a:schemeClr val="accent5">
                    <a:lumMod val="50000"/>
                  </a:schemeClr>
                </a:solidFill>
              </a:rPr>
              <a:t>?</a:t>
            </a:r>
            <a:r>
              <a:rPr lang="de-DE" dirty="0"/>
              <a:t>  Unterlassungsanspruch </a:t>
            </a:r>
            <a:br>
              <a:rPr lang="de-DE" dirty="0"/>
            </a:br>
            <a:r>
              <a:rPr lang="de-DE" dirty="0"/>
              <a:t>    automatisch oder nach Ermessen</a:t>
            </a:r>
            <a:br>
              <a:rPr lang="de-DE" dirty="0"/>
            </a:br>
            <a:r>
              <a:rPr lang="de-DE" dirty="0"/>
              <a:t>    (Art. 63 EPGÜ “kann … erlassen”)</a:t>
            </a:r>
          </a:p>
          <a:p>
            <a:pPr lvl="2" eaLnBrk="1" hangingPunct="1">
              <a:defRPr/>
            </a:pPr>
            <a:endParaRPr lang="de-DE" dirty="0"/>
          </a:p>
        </p:txBody>
      </p:sp>
      <p:sp>
        <p:nvSpPr>
          <p:cNvPr id="54275" name="Textplatzhalter 2">
            <a:extLst>
              <a:ext uri="{FF2B5EF4-FFF2-40B4-BE49-F238E27FC236}">
                <a16:creationId xmlns:a16="http://schemas.microsoft.com/office/drawing/2014/main" id="{536E66EE-5670-4E2A-B22D-1969C8FC11B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auto">
          <a:xfrm>
            <a:off x="539750" y="1079500"/>
            <a:ext cx="9642475" cy="1223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sz="2800" dirty="0"/>
              <a:t>Die Rolle des EuGH</a:t>
            </a:r>
          </a:p>
        </p:txBody>
      </p:sp>
      <p:sp>
        <p:nvSpPr>
          <p:cNvPr id="54276" name="Textplatzhalter 3">
            <a:extLst>
              <a:ext uri="{FF2B5EF4-FFF2-40B4-BE49-F238E27FC236}">
                <a16:creationId xmlns:a16="http://schemas.microsoft.com/office/drawing/2014/main" id="{5BE0A695-3B5B-4C4B-8DAB-BA4DB387155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auto">
          <a:xfrm>
            <a:off x="539750" y="252413"/>
            <a:ext cx="9642475" cy="568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dirty="0"/>
              <a:t>Das einheitliche Patentgericht - Struktur</a:t>
            </a:r>
          </a:p>
          <a:p>
            <a:pPr eaLnBrk="1" hangingPunct="1"/>
            <a:endParaRPr lang="de-DE" altLang="de-DE" dirty="0"/>
          </a:p>
        </p:txBody>
      </p:sp>
      <p:sp>
        <p:nvSpPr>
          <p:cNvPr id="54277" name="Datumsplatzhalter 4">
            <a:extLst>
              <a:ext uri="{FF2B5EF4-FFF2-40B4-BE49-F238E27FC236}">
                <a16:creationId xmlns:a16="http://schemas.microsoft.com/office/drawing/2014/main" id="{71F958F1-D1A6-4B5C-877E-B355160646A1}"/>
              </a:ext>
            </a:extLst>
          </p:cNvPr>
          <p:cNvSpPr>
            <a:spLocks noGrp="1"/>
          </p:cNvSpPr>
          <p:nvPr>
            <p:ph type="dt" sz="quarter" idx="2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995E21E-6A24-4696-A4A5-0121CAE9DCE5}" type="datetime1">
              <a:rPr lang="de-DE" alt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28.04.2021</a:t>
            </a:fld>
            <a:endParaRPr lang="de-DE" altLang="de-DE"/>
          </a:p>
        </p:txBody>
      </p:sp>
      <p:sp>
        <p:nvSpPr>
          <p:cNvPr id="54278" name="Foliennummernplatzhalter 5">
            <a:extLst>
              <a:ext uri="{FF2B5EF4-FFF2-40B4-BE49-F238E27FC236}">
                <a16:creationId xmlns:a16="http://schemas.microsoft.com/office/drawing/2014/main" id="{A83E07A1-67F7-4F40-8CE3-86D1A6D5078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4E41B06-3C17-4913-97CA-9CC4728C5477}" type="slidenum">
              <a:rPr lang="de-DE" altLang="de-DE"/>
              <a:pPr/>
              <a:t>40</a:t>
            </a:fld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platzhalter 1">
            <a:extLst>
              <a:ext uri="{FF2B5EF4-FFF2-40B4-BE49-F238E27FC236}">
                <a16:creationId xmlns:a16="http://schemas.microsoft.com/office/drawing/2014/main" id="{32CC9787-375E-4069-BB9F-3348141554EA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539749" y="1152063"/>
            <a:ext cx="11121871" cy="5239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03238">
              <a:tabLst>
                <a:tab pos="2151063" algn="l"/>
              </a:tabLst>
              <a:defRPr/>
            </a:pPr>
            <a:r>
              <a:rPr lang="de-DE" altLang="de-DE" sz="2400" dirty="0"/>
              <a:t>Zwei Gremien zur Vorbereitung </a:t>
            </a:r>
            <a:br>
              <a:rPr lang="de-DE" altLang="de-DE" sz="2400" dirty="0"/>
            </a:br>
            <a:r>
              <a:rPr lang="de-DE" altLang="de-DE" sz="2400" dirty="0"/>
              <a:t>des Funktionieren des Einheitspatentsystems</a:t>
            </a:r>
          </a:p>
          <a:p>
            <a:pPr marL="406400">
              <a:tabLst>
                <a:tab pos="2151063" algn="l"/>
              </a:tabLst>
              <a:defRPr/>
            </a:pPr>
            <a:r>
              <a:rPr lang="de-DE" altLang="de-DE" sz="2400" b="1" dirty="0"/>
              <a:t>   </a:t>
            </a:r>
            <a:r>
              <a:rPr lang="de-DE" altLang="de-DE" sz="2000" b="1" dirty="0"/>
              <a:t>für das Einheitspatent + die Aufgaben des EPA</a:t>
            </a:r>
          </a:p>
          <a:p>
            <a:pPr marL="1128713" lvl="1" indent="0">
              <a:buNone/>
              <a:tabLst>
                <a:tab pos="2151063" algn="l"/>
              </a:tabLst>
              <a:defRPr/>
            </a:pPr>
            <a:r>
              <a:rPr lang="de-DE" altLang="de-DE" b="1" dirty="0">
                <a:solidFill>
                  <a:schemeClr val="accent5">
                    <a:lumMod val="50000"/>
                  </a:schemeClr>
                </a:solidFill>
              </a:rPr>
              <a:t>Der engere Ausschuss des Verwaltungsrats, Art. 145 (3) EPÜ</a:t>
            </a:r>
          </a:p>
          <a:p>
            <a:r>
              <a:rPr lang="de-DE" sz="1800" dirty="0"/>
              <a:t>		●   Durchführungsordnung zum einheitlichen Patentschutz, </a:t>
            </a:r>
            <a:r>
              <a:rPr lang="de-DE" sz="1800" dirty="0" err="1"/>
              <a:t>ABl.</a:t>
            </a:r>
            <a:r>
              <a:rPr lang="de-DE" sz="1800" dirty="0"/>
              <a:t> EPA 2016, A39</a:t>
            </a:r>
          </a:p>
          <a:p>
            <a:r>
              <a:rPr lang="de-DE" sz="1800" dirty="0"/>
              <a:t>		</a:t>
            </a:r>
            <a:r>
              <a:rPr lang="de-DE" sz="1800" b="0" dirty="0"/>
              <a:t>	insbes. Organisation und Verfahren vor dem EPA</a:t>
            </a:r>
          </a:p>
          <a:p>
            <a:r>
              <a:rPr lang="de-DE" sz="1800" dirty="0"/>
              <a:t>		●   Gebührenordnung zum einheitlichen Patentschutz, </a:t>
            </a:r>
            <a:r>
              <a:rPr lang="de-DE" sz="1800" dirty="0" err="1"/>
              <a:t>ABl.</a:t>
            </a:r>
            <a:r>
              <a:rPr lang="de-DE" sz="1800" dirty="0"/>
              <a:t> EPA 2016, A40</a:t>
            </a:r>
          </a:p>
          <a:p>
            <a:r>
              <a:rPr lang="de-DE" sz="1800" dirty="0"/>
              <a:t>		</a:t>
            </a:r>
            <a:r>
              <a:rPr lang="de-DE" sz="1800" b="0" dirty="0"/>
              <a:t>	insbes. Jahresgebühren, sonstige Amtsgebühren</a:t>
            </a:r>
          </a:p>
          <a:p>
            <a:r>
              <a:rPr lang="de-DE" sz="1800" dirty="0"/>
              <a:t>		●   Haushalts- und Finanzvorschriften, </a:t>
            </a:r>
            <a:r>
              <a:rPr lang="de-DE" sz="1800" dirty="0" err="1"/>
              <a:t>ABl.</a:t>
            </a:r>
            <a:r>
              <a:rPr lang="de-DE" sz="1800" dirty="0"/>
              <a:t> EPA 2016, A41</a:t>
            </a:r>
          </a:p>
          <a:p>
            <a:r>
              <a:rPr lang="de-DE" sz="1800" dirty="0"/>
              <a:t>		</a:t>
            </a:r>
            <a:r>
              <a:rPr lang="de-DE" sz="1800" b="0" dirty="0"/>
              <a:t>	Verwaltung der Einnahmen und Ausgaben</a:t>
            </a:r>
          </a:p>
          <a:p>
            <a:pPr marL="1128713" lvl="1" indent="0">
              <a:buNone/>
              <a:tabLst>
                <a:tab pos="2151063" algn="l"/>
              </a:tabLst>
              <a:defRPr/>
            </a:pPr>
            <a:endParaRPr lang="de-DE" altLang="de-DE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482" name="Textplatzhalter 2">
            <a:extLst>
              <a:ext uri="{FF2B5EF4-FFF2-40B4-BE49-F238E27FC236}">
                <a16:creationId xmlns:a16="http://schemas.microsoft.com/office/drawing/2014/main" id="{D1F472C6-8C12-4E46-B53C-F9BB105F61E3}"/>
              </a:ext>
            </a:extLst>
          </p:cNvPr>
          <p:cNvSpPr>
            <a:spLocks noGrp="1" noChangeArrowheads="1"/>
          </p:cNvSpPr>
          <p:nvPr>
            <p:ph type="body" sz="quarter" idx="21"/>
          </p:nvPr>
        </p:nvSpPr>
        <p:spPr bwMode="auto">
          <a:xfrm>
            <a:off x="539750" y="455613"/>
            <a:ext cx="9642475" cy="29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/>
              <a:t>Das Einheitliche Patentgericht - Vorarbeiten</a:t>
            </a:r>
          </a:p>
        </p:txBody>
      </p:sp>
      <p:sp>
        <p:nvSpPr>
          <p:cNvPr id="20484" name="Datumsplatzhalter 4">
            <a:extLst>
              <a:ext uri="{FF2B5EF4-FFF2-40B4-BE49-F238E27FC236}">
                <a16:creationId xmlns:a16="http://schemas.microsoft.com/office/drawing/2014/main" id="{85018B30-67C0-41AE-B0C4-34CCD357EE94}"/>
              </a:ext>
            </a:extLst>
          </p:cNvPr>
          <p:cNvSpPr>
            <a:spLocks noGrp="1" noChangeArrowheads="1"/>
          </p:cNvSpPr>
          <p:nvPr>
            <p:ph type="dt" sz="quarter" idx="2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1461AEF-3AA1-477C-A1D6-85C6F332F5F1}" type="datetime1">
              <a:rPr lang="de-DE" altLang="de-DE" smtClean="0"/>
              <a:pPr/>
              <a:t>28.04.2021</a:t>
            </a:fld>
            <a:endParaRPr lang="de-DE" altLang="de-DE"/>
          </a:p>
        </p:txBody>
      </p:sp>
      <p:sp>
        <p:nvSpPr>
          <p:cNvPr id="20485" name="Foliennummernplatzhalter 5">
            <a:extLst>
              <a:ext uri="{FF2B5EF4-FFF2-40B4-BE49-F238E27FC236}">
                <a16:creationId xmlns:a16="http://schemas.microsoft.com/office/drawing/2014/main" id="{496083E2-D976-43EA-918C-B557615E18FB}"/>
              </a:ext>
            </a:extLst>
          </p:cNvPr>
          <p:cNvSpPr>
            <a:spLocks noGrp="1" noChangeArrowheads="1"/>
          </p:cNvSpPr>
          <p:nvPr>
            <p:ph type="sldNum" sz="quarter" idx="2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68E97D5-4826-4A02-8628-FB3C96E865CF}" type="slidenum">
              <a:rPr lang="de-DE" altLang="de-DE" smtClean="0"/>
              <a:pPr/>
              <a:t>41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3489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platzhalter 1">
            <a:extLst>
              <a:ext uri="{FF2B5EF4-FFF2-40B4-BE49-F238E27FC236}">
                <a16:creationId xmlns:a16="http://schemas.microsoft.com/office/drawing/2014/main" id="{32CC9787-375E-4069-BB9F-3348141554EA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539749" y="1152063"/>
            <a:ext cx="11121871" cy="5239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03238">
              <a:tabLst>
                <a:tab pos="2151063" algn="l"/>
              </a:tabLst>
              <a:defRPr/>
            </a:pPr>
            <a:r>
              <a:rPr lang="de-DE" altLang="de-DE" sz="2400" dirty="0"/>
              <a:t>Zwei Gremien zur Vorbereitung </a:t>
            </a:r>
            <a:br>
              <a:rPr lang="de-DE" altLang="de-DE" sz="2400" dirty="0"/>
            </a:br>
            <a:r>
              <a:rPr lang="de-DE" altLang="de-DE" sz="2400" dirty="0"/>
              <a:t>des Funktionieren des Einheitspatentsystems</a:t>
            </a:r>
          </a:p>
          <a:p>
            <a:pPr marL="406400">
              <a:tabLst>
                <a:tab pos="2151063" algn="l"/>
              </a:tabLst>
              <a:defRPr/>
            </a:pPr>
            <a:r>
              <a:rPr lang="de-DE" altLang="de-DE" sz="2400" b="1" dirty="0"/>
              <a:t>   </a:t>
            </a:r>
            <a:r>
              <a:rPr lang="de-DE" altLang="de-DE" sz="2000" b="1" dirty="0"/>
              <a:t>für das Einheitliche Patentgericht</a:t>
            </a:r>
          </a:p>
          <a:p>
            <a:pPr marL="406400">
              <a:tabLst>
                <a:tab pos="2151063" algn="l"/>
              </a:tabLst>
              <a:defRPr/>
            </a:pPr>
            <a:r>
              <a:rPr lang="de-DE" altLang="de-DE" sz="2200" dirty="0">
                <a:solidFill>
                  <a:schemeClr val="accent5">
                    <a:lumMod val="50000"/>
                  </a:schemeClr>
                </a:solidFill>
              </a:rPr>
              <a:t>        </a:t>
            </a:r>
            <a:r>
              <a:rPr lang="de-DE" altLang="de-DE" sz="2400" b="1" dirty="0">
                <a:solidFill>
                  <a:schemeClr val="accent5">
                    <a:lumMod val="50000"/>
                  </a:schemeClr>
                </a:solidFill>
              </a:rPr>
              <a:t>Der Vorbereitende Ausschuss des Einheitspatentgerichts</a:t>
            </a:r>
          </a:p>
          <a:p>
            <a:pPr marL="406400">
              <a:tabLst>
                <a:tab pos="2151063" algn="l"/>
              </a:tabLst>
              <a:defRPr/>
            </a:pPr>
            <a:r>
              <a:rPr lang="de-DE" altLang="de-DE" sz="2200" b="1" dirty="0"/>
              <a:t>        5 Arbeitsgruppen</a:t>
            </a:r>
          </a:p>
          <a:p>
            <a:pPr lvl="0"/>
            <a:r>
              <a:rPr lang="de-DE" sz="1800" dirty="0"/>
              <a:t>		</a:t>
            </a:r>
            <a:r>
              <a:rPr lang="de-DE" sz="1800" b="0" dirty="0"/>
              <a:t>●   </a:t>
            </a:r>
            <a:r>
              <a:rPr lang="de-DE" sz="2000" b="0" dirty="0"/>
              <a:t>legal </a:t>
            </a:r>
          </a:p>
          <a:p>
            <a:pPr lvl="0"/>
            <a:r>
              <a:rPr lang="de-DE" sz="2000" b="0" dirty="0"/>
              <a:t>		●   </a:t>
            </a:r>
            <a:r>
              <a:rPr lang="de-DE" sz="2000" b="0" dirty="0" err="1"/>
              <a:t>financial</a:t>
            </a:r>
            <a:r>
              <a:rPr lang="de-DE" sz="2000" b="0" dirty="0"/>
              <a:t>  </a:t>
            </a:r>
          </a:p>
          <a:p>
            <a:pPr lvl="0"/>
            <a:r>
              <a:rPr lang="de-DE" sz="2000" b="0" dirty="0"/>
              <a:t>		●   Human Resources + Training</a:t>
            </a:r>
          </a:p>
          <a:p>
            <a:pPr lvl="0"/>
            <a:r>
              <a:rPr lang="de-DE" sz="2000" b="0" dirty="0"/>
              <a:t>		●   IT Infrastructure</a:t>
            </a:r>
          </a:p>
          <a:p>
            <a:pPr lvl="0"/>
            <a:r>
              <a:rPr lang="de-DE" sz="2000" b="0" dirty="0"/>
              <a:t>		●   </a:t>
            </a:r>
            <a:r>
              <a:rPr lang="de-DE" sz="2000" b="0" dirty="0" err="1"/>
              <a:t>Facilities</a:t>
            </a:r>
            <a:endParaRPr lang="de-DE" sz="2000" b="0" dirty="0"/>
          </a:p>
          <a:p>
            <a:endParaRPr lang="de-DE" altLang="de-DE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482" name="Textplatzhalter 2">
            <a:extLst>
              <a:ext uri="{FF2B5EF4-FFF2-40B4-BE49-F238E27FC236}">
                <a16:creationId xmlns:a16="http://schemas.microsoft.com/office/drawing/2014/main" id="{D1F472C6-8C12-4E46-B53C-F9BB105F61E3}"/>
              </a:ext>
            </a:extLst>
          </p:cNvPr>
          <p:cNvSpPr>
            <a:spLocks noGrp="1" noChangeArrowheads="1"/>
          </p:cNvSpPr>
          <p:nvPr>
            <p:ph type="body" sz="quarter" idx="21"/>
          </p:nvPr>
        </p:nvSpPr>
        <p:spPr bwMode="auto">
          <a:xfrm>
            <a:off x="539750" y="455613"/>
            <a:ext cx="9642475" cy="29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/>
              <a:t>Das Einheitliche Patentgericht - Vorarbeiten</a:t>
            </a:r>
          </a:p>
        </p:txBody>
      </p:sp>
      <p:sp>
        <p:nvSpPr>
          <p:cNvPr id="20484" name="Datumsplatzhalter 4">
            <a:extLst>
              <a:ext uri="{FF2B5EF4-FFF2-40B4-BE49-F238E27FC236}">
                <a16:creationId xmlns:a16="http://schemas.microsoft.com/office/drawing/2014/main" id="{85018B30-67C0-41AE-B0C4-34CCD357EE94}"/>
              </a:ext>
            </a:extLst>
          </p:cNvPr>
          <p:cNvSpPr>
            <a:spLocks noGrp="1" noChangeArrowheads="1"/>
          </p:cNvSpPr>
          <p:nvPr>
            <p:ph type="dt" sz="quarter" idx="2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1461AEF-3AA1-477C-A1D6-85C6F332F5F1}" type="datetime1">
              <a:rPr lang="de-DE" altLang="de-DE" smtClean="0"/>
              <a:pPr/>
              <a:t>28.04.2021</a:t>
            </a:fld>
            <a:endParaRPr lang="de-DE" altLang="de-DE"/>
          </a:p>
        </p:txBody>
      </p:sp>
      <p:sp>
        <p:nvSpPr>
          <p:cNvPr id="20485" name="Foliennummernplatzhalter 5">
            <a:extLst>
              <a:ext uri="{FF2B5EF4-FFF2-40B4-BE49-F238E27FC236}">
                <a16:creationId xmlns:a16="http://schemas.microsoft.com/office/drawing/2014/main" id="{496083E2-D976-43EA-918C-B557615E18FB}"/>
              </a:ext>
            </a:extLst>
          </p:cNvPr>
          <p:cNvSpPr>
            <a:spLocks noGrp="1" noChangeArrowheads="1"/>
          </p:cNvSpPr>
          <p:nvPr>
            <p:ph type="sldNum" sz="quarter" idx="2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68E97D5-4826-4A02-8628-FB3C96E865CF}" type="slidenum">
              <a:rPr lang="de-DE" altLang="de-DE" smtClean="0"/>
              <a:pPr/>
              <a:t>42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7115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platzhalter 1">
            <a:extLst>
              <a:ext uri="{FF2B5EF4-FFF2-40B4-BE49-F238E27FC236}">
                <a16:creationId xmlns:a16="http://schemas.microsoft.com/office/drawing/2014/main" id="{32CC9787-375E-4069-BB9F-3348141554EA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539749" y="1152063"/>
            <a:ext cx="11121871" cy="5239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03238">
              <a:tabLst>
                <a:tab pos="2151063" algn="l"/>
              </a:tabLst>
              <a:defRPr/>
            </a:pPr>
            <a:r>
              <a:rPr lang="de-DE" altLang="de-DE" sz="2400" b="1" dirty="0">
                <a:solidFill>
                  <a:schemeClr val="accent5">
                    <a:lumMod val="50000"/>
                  </a:schemeClr>
                </a:solidFill>
              </a:rPr>
              <a:t>Der Vorbereitende Ausschuss</a:t>
            </a:r>
          </a:p>
          <a:p>
            <a:pPr marL="406400">
              <a:tabLst>
                <a:tab pos="2151063" algn="l"/>
              </a:tabLst>
              <a:defRPr/>
            </a:pPr>
            <a:r>
              <a:rPr lang="de-DE" altLang="de-DE" sz="2200" b="1" dirty="0"/>
              <a:t>        Arbeitsgruppen</a:t>
            </a:r>
            <a:br>
              <a:rPr lang="de-DE" altLang="de-DE" sz="2200" b="1" dirty="0"/>
            </a:br>
            <a:endParaRPr lang="de-DE" altLang="de-DE" sz="2200" b="1" dirty="0"/>
          </a:p>
          <a:p>
            <a:pPr marL="406400">
              <a:tabLst>
                <a:tab pos="2151063" algn="l"/>
              </a:tabLst>
              <a:defRPr/>
            </a:pPr>
            <a:r>
              <a:rPr lang="de-DE" sz="1800" b="0" dirty="0"/>
              <a:t>●   </a:t>
            </a:r>
            <a:r>
              <a:rPr lang="de-DE" sz="2000" b="0" dirty="0"/>
              <a:t>legal </a:t>
            </a:r>
          </a:p>
          <a:p>
            <a:pPr lvl="0"/>
            <a:r>
              <a:rPr lang="de-DE" sz="2000" b="0" dirty="0"/>
              <a:t>		○   Verfahrensordnung, </a:t>
            </a:r>
            <a:r>
              <a:rPr lang="de-DE" sz="2000" dirty="0">
                <a:solidFill>
                  <a:srgbClr val="002060"/>
                </a:solidFill>
              </a:rPr>
              <a:t>18. Entwurf </a:t>
            </a:r>
            <a:r>
              <a:rPr lang="de-DE" sz="2000" b="0" dirty="0"/>
              <a:t>2015, danach noch zweimal revidiert</a:t>
            </a:r>
          </a:p>
          <a:p>
            <a:pPr lvl="0"/>
            <a:r>
              <a:rPr lang="de-DE" sz="2000" b="0" dirty="0"/>
              <a:t>		○   Vertretungsberechtigung - European Patent Litigation </a:t>
            </a:r>
            <a:r>
              <a:rPr lang="de-DE" sz="2000" b="0" dirty="0" err="1"/>
              <a:t>Certificate</a:t>
            </a:r>
            <a:endParaRPr lang="de-DE" sz="2000" b="0" dirty="0"/>
          </a:p>
          <a:p>
            <a:pPr lvl="0"/>
            <a:r>
              <a:rPr lang="de-DE" sz="2000" b="0" dirty="0"/>
              <a:t>		○   Protokoll über die vorläufige Anwendung</a:t>
            </a:r>
          </a:p>
          <a:p>
            <a:pPr lvl="0"/>
            <a:r>
              <a:rPr lang="de-DE" sz="2000" b="0" dirty="0"/>
              <a:t>			organisatorische Vorschriften treten vorab in Kraft, Art. 25 WVK</a:t>
            </a:r>
          </a:p>
          <a:p>
            <a:pPr lvl="0"/>
            <a:r>
              <a:rPr lang="de-DE" sz="1800" b="0" dirty="0"/>
              <a:t>				„</a:t>
            </a:r>
            <a:r>
              <a:rPr lang="de-DE" sz="1800" b="0" dirty="0" err="1"/>
              <a:t>sunrise</a:t>
            </a:r>
            <a:r>
              <a:rPr lang="de-DE" sz="1800" b="0" dirty="0"/>
              <a:t> </a:t>
            </a:r>
            <a:r>
              <a:rPr lang="de-DE" sz="1800" b="0" dirty="0" err="1"/>
              <a:t>period</a:t>
            </a:r>
            <a:r>
              <a:rPr lang="de-DE" sz="1800" b="0" dirty="0"/>
              <a:t>“ für </a:t>
            </a:r>
            <a:r>
              <a:rPr lang="de-DE" sz="1800" b="0" dirty="0" err="1"/>
              <a:t>opt</a:t>
            </a:r>
            <a:r>
              <a:rPr lang="de-DE" sz="1800" b="0" dirty="0"/>
              <a:t>-out</a:t>
            </a:r>
            <a:br>
              <a:rPr lang="de-DE" sz="1800" b="0" dirty="0"/>
            </a:br>
            <a:r>
              <a:rPr lang="de-DE" sz="1800" b="0" dirty="0"/>
              <a:t>				organisatorischer Aufbau des Gerichts, insbes. Rekrutierung</a:t>
            </a:r>
          </a:p>
          <a:p>
            <a:pPr lvl="0"/>
            <a:r>
              <a:rPr lang="de-DE" sz="2000" b="0" dirty="0"/>
              <a:t>		○   </a:t>
            </a:r>
            <a:r>
              <a:rPr lang="de-DE" sz="2000" b="0" dirty="0" err="1"/>
              <a:t>Immunitätenprotokoll</a:t>
            </a:r>
            <a:endParaRPr lang="de-DE" sz="2000" b="0" dirty="0"/>
          </a:p>
          <a:p>
            <a:pPr lvl="0"/>
            <a:r>
              <a:rPr lang="de-DE" sz="2000" b="0" dirty="0"/>
              <a:t>		○   Code </a:t>
            </a:r>
            <a:r>
              <a:rPr lang="de-DE" sz="2000" b="0" dirty="0" err="1"/>
              <a:t>of</a:t>
            </a:r>
            <a:r>
              <a:rPr lang="de-DE" sz="2000" b="0" dirty="0"/>
              <a:t> Conduct (für Vertreter!) </a:t>
            </a:r>
            <a:endParaRPr lang="de-DE" altLang="de-DE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482" name="Textplatzhalter 2">
            <a:extLst>
              <a:ext uri="{FF2B5EF4-FFF2-40B4-BE49-F238E27FC236}">
                <a16:creationId xmlns:a16="http://schemas.microsoft.com/office/drawing/2014/main" id="{D1F472C6-8C12-4E46-B53C-F9BB105F61E3}"/>
              </a:ext>
            </a:extLst>
          </p:cNvPr>
          <p:cNvSpPr>
            <a:spLocks noGrp="1" noChangeArrowheads="1"/>
          </p:cNvSpPr>
          <p:nvPr>
            <p:ph type="body" sz="quarter" idx="21"/>
          </p:nvPr>
        </p:nvSpPr>
        <p:spPr bwMode="auto">
          <a:xfrm>
            <a:off x="539750" y="455613"/>
            <a:ext cx="9642475" cy="29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/>
              <a:t>Das Einheitliche Patentgericht - Vorarbeiten</a:t>
            </a:r>
          </a:p>
        </p:txBody>
      </p:sp>
      <p:sp>
        <p:nvSpPr>
          <p:cNvPr id="20484" name="Datumsplatzhalter 4">
            <a:extLst>
              <a:ext uri="{FF2B5EF4-FFF2-40B4-BE49-F238E27FC236}">
                <a16:creationId xmlns:a16="http://schemas.microsoft.com/office/drawing/2014/main" id="{85018B30-67C0-41AE-B0C4-34CCD357EE94}"/>
              </a:ext>
            </a:extLst>
          </p:cNvPr>
          <p:cNvSpPr>
            <a:spLocks noGrp="1" noChangeArrowheads="1"/>
          </p:cNvSpPr>
          <p:nvPr>
            <p:ph type="dt" sz="quarter" idx="2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1461AEF-3AA1-477C-A1D6-85C6F332F5F1}" type="datetime1">
              <a:rPr lang="de-DE" altLang="de-DE" smtClean="0"/>
              <a:pPr/>
              <a:t>28.04.2021</a:t>
            </a:fld>
            <a:endParaRPr lang="de-DE" altLang="de-DE"/>
          </a:p>
        </p:txBody>
      </p:sp>
      <p:sp>
        <p:nvSpPr>
          <p:cNvPr id="20485" name="Foliennummernplatzhalter 5">
            <a:extLst>
              <a:ext uri="{FF2B5EF4-FFF2-40B4-BE49-F238E27FC236}">
                <a16:creationId xmlns:a16="http://schemas.microsoft.com/office/drawing/2014/main" id="{496083E2-D976-43EA-918C-B557615E18FB}"/>
              </a:ext>
            </a:extLst>
          </p:cNvPr>
          <p:cNvSpPr>
            <a:spLocks noGrp="1" noChangeArrowheads="1"/>
          </p:cNvSpPr>
          <p:nvPr>
            <p:ph type="sldNum" sz="quarter" idx="2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68E97D5-4826-4A02-8628-FB3C96E865CF}" type="slidenum">
              <a:rPr lang="de-DE" altLang="de-DE" smtClean="0"/>
              <a:pPr/>
              <a:t>43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660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platzhalter 1">
            <a:extLst>
              <a:ext uri="{FF2B5EF4-FFF2-40B4-BE49-F238E27FC236}">
                <a16:creationId xmlns:a16="http://schemas.microsoft.com/office/drawing/2014/main" id="{32CC9787-375E-4069-BB9F-3348141554EA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539749" y="1152063"/>
            <a:ext cx="11300559" cy="5239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03238">
              <a:tabLst>
                <a:tab pos="2151063" algn="l"/>
              </a:tabLst>
              <a:defRPr/>
            </a:pPr>
            <a:r>
              <a:rPr lang="de-DE" altLang="de-DE" sz="2400" b="1" dirty="0">
                <a:solidFill>
                  <a:schemeClr val="accent5">
                    <a:lumMod val="50000"/>
                  </a:schemeClr>
                </a:solidFill>
              </a:rPr>
              <a:t>Der Vorbereitende Ausschuss</a:t>
            </a:r>
          </a:p>
          <a:p>
            <a:pPr marL="406400">
              <a:tabLst>
                <a:tab pos="2151063" algn="l"/>
              </a:tabLst>
              <a:defRPr/>
            </a:pPr>
            <a:r>
              <a:rPr lang="de-DE" altLang="de-DE" sz="2200" b="1" dirty="0"/>
              <a:t>        Arbeitsgruppen</a:t>
            </a:r>
          </a:p>
          <a:p>
            <a:pPr lvl="0"/>
            <a:r>
              <a:rPr lang="de-DE" sz="1800" dirty="0"/>
              <a:t>	</a:t>
            </a:r>
            <a:r>
              <a:rPr lang="de-DE" sz="2000" b="0" dirty="0"/>
              <a:t>●   legal/</a:t>
            </a:r>
            <a:r>
              <a:rPr lang="de-DE" sz="2000" b="0" dirty="0" err="1"/>
              <a:t>financial</a:t>
            </a:r>
            <a:r>
              <a:rPr lang="de-DE" sz="2000" b="0" dirty="0"/>
              <a:t>		</a:t>
            </a:r>
          </a:p>
          <a:p>
            <a:pPr lvl="0"/>
            <a:r>
              <a:rPr lang="de-DE" sz="2000" b="0" dirty="0"/>
              <a:t>		○   Gerichtsgebühren – Kostenerstattung</a:t>
            </a:r>
          </a:p>
          <a:p>
            <a:pPr lvl="0"/>
            <a:r>
              <a:rPr lang="de-DE" sz="2000" b="0" dirty="0"/>
              <a:t>	●  </a:t>
            </a:r>
            <a:r>
              <a:rPr lang="de-DE" sz="2000" b="0" dirty="0" err="1"/>
              <a:t>financial</a:t>
            </a:r>
            <a:r>
              <a:rPr lang="de-DE" sz="2000" b="0" dirty="0"/>
              <a:t> 	 </a:t>
            </a:r>
          </a:p>
          <a:p>
            <a:pPr lvl="0"/>
            <a:r>
              <a:rPr lang="de-DE" sz="2000" b="0" dirty="0"/>
              <a:t>		○   Gehälter/Versorgung	</a:t>
            </a:r>
          </a:p>
          <a:p>
            <a:r>
              <a:rPr lang="de-DE" altLang="de-DE" sz="2000" b="1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de-DE" sz="2000" b="0" dirty="0"/>
              <a:t>● HR</a:t>
            </a:r>
          </a:p>
          <a:p>
            <a:r>
              <a:rPr lang="de-DE" altLang="de-DE" sz="2000" b="0" dirty="0">
                <a:solidFill>
                  <a:schemeClr val="accent5">
                    <a:lumMod val="50000"/>
                  </a:schemeClr>
                </a:solidFill>
              </a:rPr>
              <a:t>		</a:t>
            </a:r>
            <a:r>
              <a:rPr lang="de-DE" sz="2000" b="0" dirty="0"/>
              <a:t>○   Vorauswahl von Kandidaten für Richterstellen</a:t>
            </a:r>
          </a:p>
          <a:p>
            <a:pPr marL="1127350" lvl="1" indent="0">
              <a:buNone/>
              <a:defRPr/>
            </a:pPr>
            <a:r>
              <a:rPr lang="de-DE" altLang="de-DE" sz="1800" dirty="0"/>
              <a:t>		</a:t>
            </a:r>
            <a:r>
              <a:rPr lang="de-DE" altLang="de-DE" sz="1600" dirty="0"/>
              <a:t>11/2013		1300 Kandidaten</a:t>
            </a:r>
          </a:p>
          <a:p>
            <a:pPr marL="1127350" lvl="1" indent="0">
              <a:buNone/>
              <a:defRPr/>
            </a:pPr>
            <a:r>
              <a:rPr lang="de-DE" altLang="de-DE" sz="1600" dirty="0"/>
              <a:t>		07/2014		350 geeignet ohne weitere Ausbildung</a:t>
            </a:r>
          </a:p>
          <a:p>
            <a:pPr marL="1127350" lvl="1" indent="0">
              <a:buNone/>
              <a:defRPr/>
            </a:pPr>
            <a:r>
              <a:rPr lang="de-DE" altLang="de-DE" sz="1600" dirty="0"/>
              <a:t>		02/2015		Beginn der Ausbildung für 17 Kandidaten im Trainingszentrum Budapest</a:t>
            </a:r>
          </a:p>
          <a:p>
            <a:pPr marL="1127350" lvl="1" indent="0">
              <a:buNone/>
              <a:defRPr/>
            </a:pPr>
            <a:r>
              <a:rPr lang="de-DE" altLang="de-DE" sz="1600" dirty="0"/>
              <a:t>	  ab Sommer 2015		kurzzeitig </a:t>
            </a:r>
            <a:r>
              <a:rPr lang="de-DE" altLang="de-DE" sz="1600" dirty="0" err="1"/>
              <a:t>internships</a:t>
            </a:r>
            <a:r>
              <a:rPr lang="de-DE" altLang="de-DE" sz="1600" dirty="0"/>
              <a:t> bei nationalen Verletzungsgerichten </a:t>
            </a:r>
          </a:p>
          <a:p>
            <a:endParaRPr lang="de-DE" altLang="de-DE" sz="1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482" name="Textplatzhalter 2">
            <a:extLst>
              <a:ext uri="{FF2B5EF4-FFF2-40B4-BE49-F238E27FC236}">
                <a16:creationId xmlns:a16="http://schemas.microsoft.com/office/drawing/2014/main" id="{D1F472C6-8C12-4E46-B53C-F9BB105F61E3}"/>
              </a:ext>
            </a:extLst>
          </p:cNvPr>
          <p:cNvSpPr>
            <a:spLocks noGrp="1" noChangeArrowheads="1"/>
          </p:cNvSpPr>
          <p:nvPr>
            <p:ph type="body" sz="quarter" idx="21"/>
          </p:nvPr>
        </p:nvSpPr>
        <p:spPr bwMode="auto">
          <a:xfrm>
            <a:off x="539750" y="455613"/>
            <a:ext cx="9642475" cy="29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/>
              <a:t>Das Einheitliche Patentgericht - Vorarbeiten</a:t>
            </a:r>
          </a:p>
        </p:txBody>
      </p:sp>
      <p:sp>
        <p:nvSpPr>
          <p:cNvPr id="20484" name="Datumsplatzhalter 4">
            <a:extLst>
              <a:ext uri="{FF2B5EF4-FFF2-40B4-BE49-F238E27FC236}">
                <a16:creationId xmlns:a16="http://schemas.microsoft.com/office/drawing/2014/main" id="{85018B30-67C0-41AE-B0C4-34CCD357EE94}"/>
              </a:ext>
            </a:extLst>
          </p:cNvPr>
          <p:cNvSpPr>
            <a:spLocks noGrp="1" noChangeArrowheads="1"/>
          </p:cNvSpPr>
          <p:nvPr>
            <p:ph type="dt" sz="quarter" idx="2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1461AEF-3AA1-477C-A1D6-85C6F332F5F1}" type="datetime1">
              <a:rPr lang="de-DE" altLang="de-DE" smtClean="0"/>
              <a:pPr/>
              <a:t>28.04.2021</a:t>
            </a:fld>
            <a:endParaRPr lang="de-DE" altLang="de-DE"/>
          </a:p>
        </p:txBody>
      </p:sp>
      <p:sp>
        <p:nvSpPr>
          <p:cNvPr id="20485" name="Foliennummernplatzhalter 5">
            <a:extLst>
              <a:ext uri="{FF2B5EF4-FFF2-40B4-BE49-F238E27FC236}">
                <a16:creationId xmlns:a16="http://schemas.microsoft.com/office/drawing/2014/main" id="{496083E2-D976-43EA-918C-B557615E18FB}"/>
              </a:ext>
            </a:extLst>
          </p:cNvPr>
          <p:cNvSpPr>
            <a:spLocks noGrp="1" noChangeArrowheads="1"/>
          </p:cNvSpPr>
          <p:nvPr>
            <p:ph type="sldNum" sz="quarter" idx="2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68E97D5-4826-4A02-8628-FB3C96E865CF}" type="slidenum">
              <a:rPr lang="de-DE" altLang="de-DE" smtClean="0"/>
              <a:pPr/>
              <a:t>44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7633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platzhalter 1">
            <a:extLst>
              <a:ext uri="{FF2B5EF4-FFF2-40B4-BE49-F238E27FC236}">
                <a16:creationId xmlns:a16="http://schemas.microsoft.com/office/drawing/2014/main" id="{32CC9787-375E-4069-BB9F-3348141554EA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539749" y="1152063"/>
            <a:ext cx="11300559" cy="5239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03238">
              <a:tabLst>
                <a:tab pos="2151063" algn="l"/>
              </a:tabLst>
              <a:defRPr/>
            </a:pPr>
            <a:r>
              <a:rPr lang="de-DE" altLang="de-DE" sz="2400" b="1" dirty="0">
                <a:solidFill>
                  <a:schemeClr val="accent5">
                    <a:lumMod val="50000"/>
                  </a:schemeClr>
                </a:solidFill>
              </a:rPr>
              <a:t>Der Vorbereitende Ausschuss</a:t>
            </a:r>
          </a:p>
          <a:p>
            <a:pPr marL="406400">
              <a:tabLst>
                <a:tab pos="2151063" algn="l"/>
              </a:tabLst>
              <a:defRPr/>
            </a:pPr>
            <a:r>
              <a:rPr lang="de-DE" altLang="de-DE" sz="2200" b="1" dirty="0"/>
              <a:t>        Arbeitsgruppen</a:t>
            </a:r>
          </a:p>
          <a:p>
            <a:pPr lvl="0"/>
            <a:r>
              <a:rPr lang="de-DE" sz="1800" dirty="0"/>
              <a:t>	</a:t>
            </a:r>
            <a:r>
              <a:rPr lang="de-DE" sz="2000" b="0" dirty="0"/>
              <a:t>●   IT</a:t>
            </a:r>
          </a:p>
          <a:p>
            <a:pPr lvl="0"/>
            <a:r>
              <a:rPr lang="de-DE" altLang="de-DE" sz="2000" b="0" dirty="0"/>
              <a:t>		Infrastruktur für</a:t>
            </a:r>
          </a:p>
          <a:p>
            <a:pPr lvl="0"/>
            <a:r>
              <a:rPr lang="de-DE" altLang="de-DE" sz="2000" b="0" dirty="0"/>
              <a:t>		elektronische Aktenführung</a:t>
            </a:r>
          </a:p>
          <a:p>
            <a:pPr lvl="0"/>
            <a:r>
              <a:rPr lang="de-DE" altLang="de-DE" sz="2000" b="0" dirty="0"/>
              <a:t>		elektronische Kommunikation Parteien/Gericht</a:t>
            </a:r>
          </a:p>
          <a:p>
            <a:pPr lvl="0"/>
            <a:r>
              <a:rPr lang="de-DE" altLang="de-DE" sz="2000" b="0" dirty="0"/>
              <a:t>			Case Management System </a:t>
            </a:r>
            <a:r>
              <a:rPr lang="de-DE" altLang="de-DE" sz="2000" b="0" dirty="0" err="1"/>
              <a:t>of</a:t>
            </a:r>
            <a:r>
              <a:rPr lang="de-DE" altLang="de-DE" sz="2000" b="0" dirty="0"/>
              <a:t> </a:t>
            </a:r>
            <a:r>
              <a:rPr lang="de-DE" altLang="de-DE" sz="2000" b="0" dirty="0" err="1"/>
              <a:t>the</a:t>
            </a:r>
            <a:r>
              <a:rPr lang="de-DE" altLang="de-DE" sz="2000" b="0" dirty="0"/>
              <a:t> UPC (CMS) *</a:t>
            </a:r>
            <a:br>
              <a:rPr lang="de-DE" altLang="de-DE" sz="2000" b="0" dirty="0"/>
            </a:br>
            <a:r>
              <a:rPr lang="de-DE" altLang="de-DE" sz="2000" b="0" dirty="0"/>
              <a:t>	</a:t>
            </a:r>
          </a:p>
          <a:p>
            <a:pPr lvl="0"/>
            <a:r>
              <a:rPr lang="de-DE" altLang="de-DE" sz="2000" b="0" dirty="0"/>
              <a:t>	</a:t>
            </a:r>
            <a:r>
              <a:rPr lang="de-DE" sz="2000" b="0" dirty="0"/>
              <a:t>●	</a:t>
            </a:r>
            <a:r>
              <a:rPr lang="de-DE" sz="2000" b="0" dirty="0" err="1"/>
              <a:t>Facilities</a:t>
            </a:r>
            <a:endParaRPr lang="de-DE" sz="2000" b="0" dirty="0"/>
          </a:p>
          <a:p>
            <a:pPr lvl="0"/>
            <a:r>
              <a:rPr lang="de-DE" altLang="de-DE" sz="2000" b="0" dirty="0"/>
              <a:t>			insbes. Gebäude</a:t>
            </a:r>
            <a:br>
              <a:rPr lang="de-DE" altLang="de-DE" sz="2000" b="0" dirty="0"/>
            </a:br>
            <a:endParaRPr lang="de-DE" altLang="de-DE" sz="2000" b="0" dirty="0"/>
          </a:p>
          <a:p>
            <a:pPr lvl="0"/>
            <a:r>
              <a:rPr lang="de-DE" altLang="de-DE" sz="1100" b="0" dirty="0"/>
              <a:t>	* https://cms.unified-patent-court.org/login</a:t>
            </a:r>
            <a:endParaRPr lang="de-DE" altLang="de-DE" sz="1100" b="1" dirty="0"/>
          </a:p>
        </p:txBody>
      </p:sp>
      <p:sp>
        <p:nvSpPr>
          <p:cNvPr id="20482" name="Textplatzhalter 2">
            <a:extLst>
              <a:ext uri="{FF2B5EF4-FFF2-40B4-BE49-F238E27FC236}">
                <a16:creationId xmlns:a16="http://schemas.microsoft.com/office/drawing/2014/main" id="{D1F472C6-8C12-4E46-B53C-F9BB105F61E3}"/>
              </a:ext>
            </a:extLst>
          </p:cNvPr>
          <p:cNvSpPr>
            <a:spLocks noGrp="1" noChangeArrowheads="1"/>
          </p:cNvSpPr>
          <p:nvPr>
            <p:ph type="body" sz="quarter" idx="21"/>
          </p:nvPr>
        </p:nvSpPr>
        <p:spPr bwMode="auto">
          <a:xfrm>
            <a:off x="539750" y="455613"/>
            <a:ext cx="9642475" cy="29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/>
              <a:t>Das Einheitliche Patentgericht - Vorarbeiten</a:t>
            </a:r>
          </a:p>
        </p:txBody>
      </p:sp>
      <p:sp>
        <p:nvSpPr>
          <p:cNvPr id="20484" name="Datumsplatzhalter 4">
            <a:extLst>
              <a:ext uri="{FF2B5EF4-FFF2-40B4-BE49-F238E27FC236}">
                <a16:creationId xmlns:a16="http://schemas.microsoft.com/office/drawing/2014/main" id="{85018B30-67C0-41AE-B0C4-34CCD357EE94}"/>
              </a:ext>
            </a:extLst>
          </p:cNvPr>
          <p:cNvSpPr>
            <a:spLocks noGrp="1" noChangeArrowheads="1"/>
          </p:cNvSpPr>
          <p:nvPr>
            <p:ph type="dt" sz="quarter" idx="2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1461AEF-3AA1-477C-A1D6-85C6F332F5F1}" type="datetime1">
              <a:rPr lang="de-DE" altLang="de-DE" smtClean="0"/>
              <a:pPr/>
              <a:t>28.04.2021</a:t>
            </a:fld>
            <a:endParaRPr lang="de-DE" altLang="de-DE"/>
          </a:p>
        </p:txBody>
      </p:sp>
      <p:sp>
        <p:nvSpPr>
          <p:cNvPr id="20485" name="Foliennummernplatzhalter 5">
            <a:extLst>
              <a:ext uri="{FF2B5EF4-FFF2-40B4-BE49-F238E27FC236}">
                <a16:creationId xmlns:a16="http://schemas.microsoft.com/office/drawing/2014/main" id="{496083E2-D976-43EA-918C-B557615E18FB}"/>
              </a:ext>
            </a:extLst>
          </p:cNvPr>
          <p:cNvSpPr>
            <a:spLocks noGrp="1" noChangeArrowheads="1"/>
          </p:cNvSpPr>
          <p:nvPr>
            <p:ph type="sldNum" sz="quarter" idx="2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68E97D5-4826-4A02-8628-FB3C96E865CF}" type="slidenum">
              <a:rPr lang="de-DE" altLang="de-DE" smtClean="0"/>
              <a:pPr/>
              <a:t>45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6650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platzhalter 1">
            <a:extLst>
              <a:ext uri="{FF2B5EF4-FFF2-40B4-BE49-F238E27FC236}">
                <a16:creationId xmlns:a16="http://schemas.microsoft.com/office/drawing/2014/main" id="{8D6F0015-5241-4FB7-8247-BCDC864A3D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>
          <a:xfrm>
            <a:off x="460375" y="2522538"/>
            <a:ext cx="10472738" cy="4119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01650" indent="0" eaLnBrk="1" hangingPunct="1">
              <a:buFont typeface="Arial" panose="020B0604020202020204" pitchFamily="34" charset="0"/>
              <a:buNone/>
            </a:pPr>
            <a:r>
              <a:rPr lang="de-DE" altLang="de-DE" dirty="0"/>
              <a:t>EGPÜ</a:t>
            </a:r>
          </a:p>
          <a:p>
            <a:pPr marL="1127125" lvl="1" indent="0" eaLnBrk="1" hangingPunct="1">
              <a:buFont typeface="Arial" panose="020B0604020202020204" pitchFamily="34" charset="0"/>
              <a:buNone/>
            </a:pPr>
            <a:r>
              <a:rPr lang="de-DE" altLang="de-DE" b="1" dirty="0"/>
              <a:t>Art. 70	</a:t>
            </a:r>
            <a:r>
              <a:rPr lang="de-DE" altLang="de-DE" dirty="0"/>
              <a:t>Erhebung von Gerichtsgebühren</a:t>
            </a:r>
          </a:p>
          <a:p>
            <a:pPr marL="1127125" lvl="1" indent="0" eaLnBrk="1" hangingPunct="1">
              <a:buFont typeface="Arial" panose="020B0604020202020204" pitchFamily="34" charset="0"/>
              <a:buNone/>
            </a:pPr>
            <a:endParaRPr lang="de-DE" altLang="de-DE" dirty="0"/>
          </a:p>
          <a:p>
            <a:pPr marL="1127125" lvl="1" indent="0" eaLnBrk="1" hangingPunct="1">
              <a:buFont typeface="Arial" panose="020B0604020202020204" pitchFamily="34" charset="0"/>
              <a:buNone/>
            </a:pPr>
            <a:r>
              <a:rPr lang="de-DE" altLang="de-DE" b="1" dirty="0"/>
              <a:t>Art. 36(2)</a:t>
            </a:r>
            <a:r>
              <a:rPr lang="de-DE" altLang="de-DE" dirty="0"/>
              <a:t>	Festgebühr + streitwertabhängige Gebühr</a:t>
            </a:r>
          </a:p>
          <a:p>
            <a:pPr marL="2973388" lvl="3" indent="0" eaLnBrk="1" hangingPunct="1">
              <a:buNone/>
            </a:pPr>
            <a:r>
              <a:rPr lang="de-DE" altLang="de-DE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	</a:t>
            </a:r>
            <a:r>
              <a:rPr lang="de-DE" altLang="de-DE" b="1" dirty="0"/>
              <a:t>Ziel: Eigenfinanzierung des Gerichts</a:t>
            </a:r>
          </a:p>
        </p:txBody>
      </p:sp>
      <p:sp>
        <p:nvSpPr>
          <p:cNvPr id="17411" name="Textplatzhalter 2">
            <a:extLst>
              <a:ext uri="{FF2B5EF4-FFF2-40B4-BE49-F238E27FC236}">
                <a16:creationId xmlns:a16="http://schemas.microsoft.com/office/drawing/2014/main" id="{AF30530F-15D4-49F7-9EC1-79A056D00FA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auto">
          <a:xfrm>
            <a:off x="583712" y="1061916"/>
            <a:ext cx="9642475" cy="9603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sz="2800" b="1" dirty="0"/>
              <a:t>Gerichtsgebühren</a:t>
            </a:r>
          </a:p>
        </p:txBody>
      </p:sp>
      <p:sp>
        <p:nvSpPr>
          <p:cNvPr id="17412" name="Textplatzhalter 3">
            <a:extLst>
              <a:ext uri="{FF2B5EF4-FFF2-40B4-BE49-F238E27FC236}">
                <a16:creationId xmlns:a16="http://schemas.microsoft.com/office/drawing/2014/main" id="{C0AA5D50-3E5B-479D-9240-1DF91D63C13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auto">
          <a:xfrm>
            <a:off x="539750" y="252413"/>
            <a:ext cx="9642475" cy="568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dirty="0"/>
              <a:t>Das Einheitliche Patentgericht - Kosten</a:t>
            </a:r>
          </a:p>
        </p:txBody>
      </p:sp>
      <p:sp>
        <p:nvSpPr>
          <p:cNvPr id="17413" name="Datumsplatzhalter 4">
            <a:extLst>
              <a:ext uri="{FF2B5EF4-FFF2-40B4-BE49-F238E27FC236}">
                <a16:creationId xmlns:a16="http://schemas.microsoft.com/office/drawing/2014/main" id="{9E3FDD12-259E-466E-AF2A-7C27BC17F3D2}"/>
              </a:ext>
            </a:extLst>
          </p:cNvPr>
          <p:cNvSpPr>
            <a:spLocks noGrp="1"/>
          </p:cNvSpPr>
          <p:nvPr>
            <p:ph type="dt" sz="quarter" idx="2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23B54F9-6DED-47D9-AA4E-A9340FB52421}" type="datetime1">
              <a:rPr lang="de-DE" alt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28.04.2021</a:t>
            </a:fld>
            <a:endParaRPr lang="de-DE" altLang="de-DE"/>
          </a:p>
        </p:txBody>
      </p:sp>
      <p:sp>
        <p:nvSpPr>
          <p:cNvPr id="17414" name="Foliennummernplatzhalter 5">
            <a:extLst>
              <a:ext uri="{FF2B5EF4-FFF2-40B4-BE49-F238E27FC236}">
                <a16:creationId xmlns:a16="http://schemas.microsoft.com/office/drawing/2014/main" id="{2F1C5CD6-A438-4990-BB25-1BA9D645DF3E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8C794F9-DC4F-43CE-901B-FA2CE731C4EC}" type="slidenum">
              <a:rPr lang="de-DE" altLang="de-DE" smtClean="0"/>
              <a:pPr/>
              <a:t>46</a:t>
            </a:fld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extplatzhalter 2">
            <a:extLst>
              <a:ext uri="{FF2B5EF4-FFF2-40B4-BE49-F238E27FC236}">
                <a16:creationId xmlns:a16="http://schemas.microsoft.com/office/drawing/2014/main" id="{E7390931-FB89-4DAE-BEF4-0F6A988CDB3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auto">
          <a:xfrm>
            <a:off x="539750" y="962757"/>
            <a:ext cx="9920288" cy="52189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Aft>
                <a:spcPts val="1800"/>
              </a:spcAft>
            </a:pPr>
            <a:r>
              <a:rPr lang="de-DE" altLang="de-DE" sz="2800" b="1" dirty="0"/>
              <a:t>Gerichtsgebühren</a:t>
            </a:r>
            <a:r>
              <a:rPr lang="de-DE" altLang="de-DE" sz="2800" dirty="0"/>
              <a:t>: </a:t>
            </a:r>
          </a:p>
          <a:p>
            <a:pPr eaLnBrk="1" hangingPunct="1">
              <a:spcAft>
                <a:spcPts val="1800"/>
              </a:spcAft>
            </a:pPr>
            <a:r>
              <a:rPr lang="de-DE" altLang="de-DE" dirty="0"/>
              <a:t>	</a:t>
            </a:r>
            <a:r>
              <a:rPr lang="de-DE" altLang="de-DE" sz="2400" b="1" dirty="0"/>
              <a:t>Verletzung</a:t>
            </a:r>
            <a:r>
              <a:rPr lang="de-DE" altLang="de-DE" sz="2400" dirty="0"/>
              <a:t>:</a:t>
            </a:r>
          </a:p>
          <a:p>
            <a:pPr lvl="1" indent="0" eaLnBrk="1" hangingPunct="1">
              <a:buFont typeface="Arial" panose="020B0604020202020204" pitchFamily="34" charset="0"/>
              <a:buNone/>
            </a:pPr>
            <a:r>
              <a:rPr lang="de-DE" altLang="de-DE" dirty="0"/>
              <a:t> 	Fixbetrag (11.000,- €) + streitwertabhängige 				Gebühr (5.000 bis 220.000,- €)</a:t>
            </a:r>
            <a:br>
              <a:rPr lang="de-DE" altLang="de-DE" dirty="0"/>
            </a:br>
            <a:endParaRPr lang="de-DE" altLang="de-DE" dirty="0"/>
          </a:p>
          <a:p>
            <a:pPr lvl="1" indent="0" eaLnBrk="1" hangingPunct="1">
              <a:buFont typeface="Arial" panose="020B0604020202020204" pitchFamily="34" charset="0"/>
              <a:buNone/>
            </a:pPr>
            <a:r>
              <a:rPr lang="de-DE" altLang="de-DE" dirty="0"/>
              <a:t>	</a:t>
            </a:r>
            <a:r>
              <a:rPr lang="de-DE" altLang="de-DE" b="1" dirty="0"/>
              <a:t>Nichtigkeitsklage:</a:t>
            </a:r>
          </a:p>
          <a:p>
            <a:pPr lvl="1" indent="0" eaLnBrk="1" hangingPunct="1"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de-DE" altLang="de-DE" b="1" dirty="0"/>
              <a:t>	</a:t>
            </a:r>
            <a:r>
              <a:rPr lang="de-DE" altLang="de-DE" dirty="0"/>
              <a:t>Fixbetrag (20.000,- €)</a:t>
            </a:r>
          </a:p>
          <a:p>
            <a:pPr lvl="1" indent="0" eaLnBrk="1" hangingPunct="1">
              <a:buFont typeface="Arial" panose="020B0604020202020204" pitchFamily="34" charset="0"/>
              <a:buNone/>
            </a:pPr>
            <a:r>
              <a:rPr lang="de-DE" altLang="de-DE" b="1" dirty="0"/>
              <a:t>	Zwei Gerichtsgebühren fällig, </a:t>
            </a:r>
            <a:r>
              <a:rPr lang="de-DE" altLang="de-DE" dirty="0"/>
              <a:t>auch wenn beide Klagen in 	einem Verfahren behandelt werden</a:t>
            </a:r>
          </a:p>
        </p:txBody>
      </p:sp>
      <p:sp>
        <p:nvSpPr>
          <p:cNvPr id="18435" name="Textplatzhalter 3">
            <a:extLst>
              <a:ext uri="{FF2B5EF4-FFF2-40B4-BE49-F238E27FC236}">
                <a16:creationId xmlns:a16="http://schemas.microsoft.com/office/drawing/2014/main" id="{BF4711B9-0C2C-4CFC-8031-7ADE9EA7F7C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auto">
          <a:xfrm>
            <a:off x="539750" y="255525"/>
            <a:ext cx="9642475" cy="568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/>
              <a:t>Das Einheitliche Patentgericht - Kosten</a:t>
            </a:r>
          </a:p>
        </p:txBody>
      </p:sp>
      <p:sp>
        <p:nvSpPr>
          <p:cNvPr id="18436" name="Datumsplatzhalter 4">
            <a:extLst>
              <a:ext uri="{FF2B5EF4-FFF2-40B4-BE49-F238E27FC236}">
                <a16:creationId xmlns:a16="http://schemas.microsoft.com/office/drawing/2014/main" id="{8B5A9941-93F6-4E11-ABB6-71EA7B1ABF33}"/>
              </a:ext>
            </a:extLst>
          </p:cNvPr>
          <p:cNvSpPr>
            <a:spLocks noGrp="1"/>
          </p:cNvSpPr>
          <p:nvPr>
            <p:ph type="dt" sz="quarter" idx="2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933487-A5CF-473D-9643-C6BD759B848D}" type="datetime1">
              <a:rPr lang="de-DE" alt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28.04.2021</a:t>
            </a:fld>
            <a:endParaRPr lang="de-DE" altLang="de-DE"/>
          </a:p>
        </p:txBody>
      </p:sp>
      <p:sp>
        <p:nvSpPr>
          <p:cNvPr id="18437" name="Foliennummernplatzhalter 5">
            <a:extLst>
              <a:ext uri="{FF2B5EF4-FFF2-40B4-BE49-F238E27FC236}">
                <a16:creationId xmlns:a16="http://schemas.microsoft.com/office/drawing/2014/main" id="{1AC70405-E359-44CC-A824-0E4FAEBBFE2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70DB24E-E695-4333-8E4B-DF64DAF91FC3}" type="slidenum">
              <a:rPr lang="de-DE" altLang="de-DE" smtClean="0"/>
              <a:pPr/>
              <a:t>47</a:t>
            </a:fld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extplatzhalter 2">
            <a:extLst>
              <a:ext uri="{FF2B5EF4-FFF2-40B4-BE49-F238E27FC236}">
                <a16:creationId xmlns:a16="http://schemas.microsoft.com/office/drawing/2014/main" id="{A36AEFFD-54E1-4979-B3EB-1ED51DA39399}"/>
              </a:ext>
            </a:extLst>
          </p:cNvPr>
          <p:cNvSpPr>
            <a:spLocks noGrp="1" noChangeArrowheads="1"/>
          </p:cNvSpPr>
          <p:nvPr>
            <p:ph type="body" sz="quarter" idx="17"/>
          </p:nvPr>
        </p:nvSpPr>
        <p:spPr bwMode="auto">
          <a:xfrm>
            <a:off x="539750" y="536575"/>
            <a:ext cx="9920288" cy="5645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altLang="de-DE" sz="2000" dirty="0"/>
          </a:p>
          <a:p>
            <a:pPr eaLnBrk="1" hangingPunct="1"/>
            <a:r>
              <a:rPr lang="de-DE" altLang="de-DE" sz="2800" b="1" dirty="0"/>
              <a:t>Kostenerstattung:</a:t>
            </a:r>
          </a:p>
          <a:p>
            <a:pPr lvl="1" indent="0" eaLnBrk="1" hangingPunct="1">
              <a:buFont typeface="Arial" panose="020B0604020202020204" pitchFamily="34" charset="0"/>
              <a:buNone/>
            </a:pPr>
            <a:endParaRPr lang="de-DE" altLang="de-DE" dirty="0"/>
          </a:p>
          <a:p>
            <a:pPr lvl="1" indent="0" eaLnBrk="1" hangingPunct="1">
              <a:buFont typeface="Arial" panose="020B0604020202020204" pitchFamily="34" charset="0"/>
              <a:buNone/>
            </a:pPr>
            <a:r>
              <a:rPr lang="de-DE" altLang="de-DE" dirty="0"/>
              <a:t>	angemessene Kosten für Rechts- und Patentanwalt, </a:t>
            </a:r>
            <a:br>
              <a:rPr lang="de-DE" altLang="de-DE" dirty="0"/>
            </a:br>
            <a:r>
              <a:rPr lang="de-DE" altLang="de-DE" dirty="0"/>
              <a:t>	aber gedeckelt nach Streitwert (150.000,- € bis 3 </a:t>
            </a:r>
            <a:r>
              <a:rPr lang="de-DE" altLang="de-DE" dirty="0" err="1"/>
              <a:t>Mio</a:t>
            </a:r>
            <a:r>
              <a:rPr lang="de-DE" altLang="de-DE" dirty="0"/>
              <a:t> €)</a:t>
            </a:r>
            <a:br>
              <a:rPr lang="de-DE" altLang="de-DE" dirty="0"/>
            </a:br>
            <a:r>
              <a:rPr lang="de-DE" altLang="de-DE" dirty="0"/>
              <a:t>	und sonstige Kosten – R 152 ff </a:t>
            </a:r>
            <a:r>
              <a:rPr lang="de-DE" altLang="de-DE" dirty="0" err="1"/>
              <a:t>RoP</a:t>
            </a:r>
            <a:endParaRPr lang="de-DE" altLang="de-DE" dirty="0"/>
          </a:p>
          <a:p>
            <a:pPr lvl="1" indent="0" eaLnBrk="1" hangingPunct="1">
              <a:buFont typeface="Arial" panose="020B0604020202020204" pitchFamily="34" charset="0"/>
              <a:buNone/>
            </a:pPr>
            <a:endParaRPr lang="de-DE" altLang="de-DE" dirty="0"/>
          </a:p>
          <a:p>
            <a:pPr lvl="1" indent="0" eaLnBrk="1" hangingPunct="1">
              <a:buFont typeface="Arial" panose="020B0604020202020204" pitchFamily="34" charset="0"/>
              <a:buNone/>
            </a:pPr>
            <a:r>
              <a:rPr lang="de-DE" altLang="de-DE" dirty="0"/>
              <a:t>	Kostenerstattung </a:t>
            </a:r>
            <a:r>
              <a:rPr lang="de-DE" altLang="de-DE" i="1" dirty="0"/>
              <a:t>pro Instanz und pro Partei</a:t>
            </a:r>
          </a:p>
          <a:p>
            <a:pPr lvl="1" indent="0" eaLnBrk="1" hangingPunct="1">
              <a:buFont typeface="Arial" panose="020B0604020202020204" pitchFamily="34" charset="0"/>
              <a:buNone/>
            </a:pPr>
            <a:r>
              <a:rPr lang="de-DE" altLang="de-DE" i="1" dirty="0"/>
              <a:t>	</a:t>
            </a:r>
            <a:r>
              <a:rPr lang="de-DE" altLang="de-DE" b="1" u="sng" dirty="0"/>
              <a:t>Achtung</a:t>
            </a:r>
            <a:r>
              <a:rPr lang="de-DE" altLang="de-DE" dirty="0"/>
              <a:t>: Kostendeckelung ebenfalls</a:t>
            </a:r>
            <a:r>
              <a:rPr lang="de-DE" altLang="de-DE" i="1" dirty="0"/>
              <a:t> pro Instanz und pro Partei</a:t>
            </a:r>
            <a:endParaRPr lang="de-DE" altLang="de-DE" dirty="0"/>
          </a:p>
          <a:p>
            <a:pPr lvl="1" indent="0" eaLnBrk="1" hangingPunct="1">
              <a:buFont typeface="Arial" panose="020B0604020202020204" pitchFamily="34" charset="0"/>
              <a:buNone/>
            </a:pPr>
            <a:endParaRPr lang="de-DE" altLang="de-DE" sz="2000" b="1" dirty="0"/>
          </a:p>
        </p:txBody>
      </p:sp>
      <p:sp>
        <p:nvSpPr>
          <p:cNvPr id="19459" name="Textplatzhalter 3">
            <a:extLst>
              <a:ext uri="{FF2B5EF4-FFF2-40B4-BE49-F238E27FC236}">
                <a16:creationId xmlns:a16="http://schemas.microsoft.com/office/drawing/2014/main" id="{49822194-2746-419A-BE9A-3E121710A41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auto">
          <a:xfrm>
            <a:off x="539750" y="252413"/>
            <a:ext cx="9642475" cy="568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/>
              <a:t>Das Einheitliche Patentgericht - Kosten</a:t>
            </a:r>
          </a:p>
        </p:txBody>
      </p:sp>
      <p:sp>
        <p:nvSpPr>
          <p:cNvPr id="19460" name="Datumsplatzhalter 4">
            <a:extLst>
              <a:ext uri="{FF2B5EF4-FFF2-40B4-BE49-F238E27FC236}">
                <a16:creationId xmlns:a16="http://schemas.microsoft.com/office/drawing/2014/main" id="{78869550-AC4E-4684-B847-4DFC2B40BC55}"/>
              </a:ext>
            </a:extLst>
          </p:cNvPr>
          <p:cNvSpPr>
            <a:spLocks noGrp="1"/>
          </p:cNvSpPr>
          <p:nvPr>
            <p:ph type="dt" sz="quarter" idx="2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A32CEDE-C665-4608-9F88-08676D8E0D3D}" type="datetime1">
              <a:rPr lang="de-DE" alt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28.04.2021</a:t>
            </a:fld>
            <a:endParaRPr lang="de-DE" altLang="de-DE"/>
          </a:p>
        </p:txBody>
      </p:sp>
      <p:sp>
        <p:nvSpPr>
          <p:cNvPr id="19461" name="Foliennummernplatzhalter 5">
            <a:extLst>
              <a:ext uri="{FF2B5EF4-FFF2-40B4-BE49-F238E27FC236}">
                <a16:creationId xmlns:a16="http://schemas.microsoft.com/office/drawing/2014/main" id="{30F0190F-6907-4501-B18A-3E9B220C531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E9FEDFC-F674-457F-88C1-AC3B5BF11B66}" type="slidenum">
              <a:rPr lang="de-DE" altLang="de-DE" smtClean="0"/>
              <a:pPr/>
              <a:t>48</a:t>
            </a:fld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platzhalter 2">
            <a:extLst>
              <a:ext uri="{FF2B5EF4-FFF2-40B4-BE49-F238E27FC236}">
                <a16:creationId xmlns:a16="http://schemas.microsoft.com/office/drawing/2014/main" id="{9E3F6AF3-C914-4CE8-BADA-CD3320583E8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auto">
          <a:xfrm>
            <a:off x="681038" y="1090613"/>
            <a:ext cx="7707312" cy="5133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sz="2800" b="1" dirty="0"/>
              <a:t>Streitwert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de-DE" altLang="de-DE" sz="2000" dirty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de-DE" altLang="de-DE" sz="2000" dirty="0"/>
              <a:t>Streitwert-Bestimmung soll sich an der deutschen Vorgehensweise orientieren </a:t>
            </a:r>
            <a:br>
              <a:rPr lang="de-DE" altLang="de-DE" sz="2000" dirty="0"/>
            </a:br>
            <a:endParaRPr lang="de-DE" altLang="de-DE" sz="2000" dirty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de-DE" altLang="de-DE" sz="2000" dirty="0"/>
              <a:t>Aufgrund der größeren Reichweite des EPG geht man von einem im Schnitt </a:t>
            </a:r>
            <a:r>
              <a:rPr lang="de-DE" altLang="de-DE" sz="2000" u="sng" dirty="0"/>
              <a:t>doppelt</a:t>
            </a:r>
            <a:r>
              <a:rPr lang="de-DE" altLang="de-DE" sz="2000" dirty="0"/>
              <a:t> so hohen Streitwert aus wie in DE</a:t>
            </a:r>
          </a:p>
          <a:p>
            <a:pPr marL="1028700" lvl="1" indent="-342900" eaLnBrk="1" hangingPunct="1"/>
            <a:r>
              <a:rPr lang="de-DE" altLang="de-DE" sz="2000" dirty="0"/>
              <a:t>Zum Vergleich: Bruttosozialprodukt DE (ca. 3 Billionen €) macht ca. 1/4 des Gesamt-Bruttosozialprodukts aller EPG-Länder (ca. 12 Billionen €) aus</a:t>
            </a:r>
            <a:br>
              <a:rPr lang="de-DE" altLang="de-DE" sz="2000" dirty="0"/>
            </a:br>
            <a:endParaRPr lang="de-DE" altLang="de-DE" sz="2000" dirty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de-DE" altLang="de-DE" sz="2000" dirty="0"/>
              <a:t>EPG-Gebühren wohl trotzdem in der Regel etwas geringer als in DE </a:t>
            </a:r>
          </a:p>
        </p:txBody>
      </p:sp>
      <p:sp>
        <p:nvSpPr>
          <p:cNvPr id="20483" name="Datumsplatzhalter 4">
            <a:extLst>
              <a:ext uri="{FF2B5EF4-FFF2-40B4-BE49-F238E27FC236}">
                <a16:creationId xmlns:a16="http://schemas.microsoft.com/office/drawing/2014/main" id="{70A7CC6C-53FB-45DC-92B6-DA306A81A1A7}"/>
              </a:ext>
            </a:extLst>
          </p:cNvPr>
          <p:cNvSpPr>
            <a:spLocks noGrp="1"/>
          </p:cNvSpPr>
          <p:nvPr>
            <p:ph type="dt" sz="quarter" idx="2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2FD420-8B68-4342-89D0-EBB4CE280AED}" type="datetime1">
              <a:rPr lang="de-DE" alt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28.04.2021</a:t>
            </a:fld>
            <a:endParaRPr lang="de-DE" altLang="de-DE"/>
          </a:p>
        </p:txBody>
      </p:sp>
      <p:sp>
        <p:nvSpPr>
          <p:cNvPr id="20484" name="Foliennummernplatzhalter 5">
            <a:extLst>
              <a:ext uri="{FF2B5EF4-FFF2-40B4-BE49-F238E27FC236}">
                <a16:creationId xmlns:a16="http://schemas.microsoft.com/office/drawing/2014/main" id="{3A3BA4BD-C62F-410F-94F4-6CB0CFA0B2CF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D969BDA-BA49-4623-B3D8-753D2CA64E2E}" type="slidenum">
              <a:rPr lang="de-DE" altLang="de-DE" smtClean="0"/>
              <a:pPr/>
              <a:t>49</a:t>
            </a:fld>
            <a:endParaRPr lang="de-DE" altLang="de-DE"/>
          </a:p>
        </p:txBody>
      </p:sp>
      <p:sp>
        <p:nvSpPr>
          <p:cNvPr id="20485" name="Textplatzhalter 3">
            <a:extLst>
              <a:ext uri="{FF2B5EF4-FFF2-40B4-BE49-F238E27FC236}">
                <a16:creationId xmlns:a16="http://schemas.microsoft.com/office/drawing/2014/main" id="{A6B5EF2E-439E-4B16-A0CF-B591FBAF18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auto">
          <a:xfrm>
            <a:off x="539750" y="295275"/>
            <a:ext cx="9642475" cy="568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/>
              <a:t>Das Einheitliche Patentgericht - Kosten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platzhalter 1">
            <a:extLst>
              <a:ext uri="{FF2B5EF4-FFF2-40B4-BE49-F238E27FC236}">
                <a16:creationId xmlns:a16="http://schemas.microsoft.com/office/drawing/2014/main" id="{32CC9787-375E-4069-BB9F-3348141554EA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539750" y="1272910"/>
            <a:ext cx="11009082" cy="51183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35012" lvl="1" indent="0">
              <a:spcBef>
                <a:spcPct val="0"/>
              </a:spcBef>
              <a:buNone/>
            </a:pPr>
            <a:r>
              <a:rPr lang="de-DE" altLang="de-DE" sz="2000" b="1" dirty="0"/>
              <a:t>GPÜ			Weitere Fehlversuche </a:t>
            </a:r>
          </a:p>
          <a:p>
            <a:pPr marL="735012" lvl="1" indent="0">
              <a:spcBef>
                <a:spcPct val="0"/>
              </a:spcBef>
              <a:buNone/>
            </a:pPr>
            <a:r>
              <a:rPr lang="de-DE" altLang="de-DE" sz="2000" dirty="0"/>
              <a:t>1985			2. Luxemburger Regierungskonferenz</a:t>
            </a:r>
            <a:br>
              <a:rPr lang="de-DE" altLang="de-DE" sz="2000" dirty="0"/>
            </a:br>
            <a:r>
              <a:rPr lang="de-DE" altLang="de-DE" sz="2000" dirty="0"/>
              <a:t>				Vereinbarung über Gemeinschaftspatente (VGP)</a:t>
            </a:r>
          </a:p>
          <a:p>
            <a:pPr marL="735012" lvl="1" indent="0">
              <a:spcBef>
                <a:spcPct val="0"/>
              </a:spcBef>
              <a:buNone/>
            </a:pPr>
            <a:r>
              <a:rPr lang="de-DE" altLang="de-DE" sz="2000" dirty="0"/>
              <a:t>1989			3. Luxemburger Regierungskonferenz</a:t>
            </a:r>
          </a:p>
          <a:p>
            <a:pPr marL="735012" lvl="1" indent="0">
              <a:spcBef>
                <a:spcPct val="0"/>
              </a:spcBef>
              <a:buNone/>
            </a:pPr>
            <a:r>
              <a:rPr lang="de-DE" altLang="de-DE" sz="2000" dirty="0"/>
              <a:t>1992			Lissabonner Regierungskonferenz</a:t>
            </a:r>
            <a:br>
              <a:rPr lang="de-DE" altLang="de-DE" sz="2000" dirty="0"/>
            </a:br>
            <a:r>
              <a:rPr lang="de-DE" altLang="de-DE" sz="2000" dirty="0"/>
              <a:t>				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►	Aufgabe des Prinzips</a:t>
            </a:r>
            <a:b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					der Geltung für alle EWG-Staaten (12) </a:t>
            </a:r>
          </a:p>
          <a:p>
            <a:pPr marL="735012" lvl="1" indent="0">
              <a:spcBef>
                <a:spcPct val="0"/>
              </a:spcBef>
              <a:buNone/>
            </a:pPr>
            <a:r>
              <a:rPr lang="de-DE" altLang="de-DE" sz="2000" dirty="0"/>
              <a:t>Gleichwohl		keine Einigung wegen der stets gleichbleibenden Streitfragen</a:t>
            </a:r>
          </a:p>
          <a:p>
            <a:pPr marL="735012" lvl="1" indent="0">
              <a:spcBef>
                <a:spcPct val="0"/>
              </a:spcBef>
              <a:buNone/>
            </a:pPr>
            <a:r>
              <a:rPr lang="de-DE" altLang="de-DE" sz="2000" dirty="0"/>
              <a:t>				</a:t>
            </a:r>
            <a:r>
              <a:rPr lang="de-DE" altLang="de-DE" sz="1800" dirty="0"/>
              <a:t>•	Streitregelung  (Gerichtssystem, Trennungsprinzip)</a:t>
            </a:r>
            <a:br>
              <a:rPr lang="de-DE" altLang="de-DE" sz="1800" dirty="0"/>
            </a:br>
            <a:r>
              <a:rPr lang="de-DE" altLang="de-DE" sz="1800" dirty="0"/>
              <a:t>				• 	Sprachenfrage (Amtssprachen, Übersetzungen)</a:t>
            </a:r>
          </a:p>
          <a:p>
            <a:pPr marL="735012" lvl="1" indent="0">
              <a:spcBef>
                <a:spcPct val="0"/>
              </a:spcBef>
              <a:buNone/>
            </a:pPr>
            <a:r>
              <a:rPr lang="de-DE" altLang="de-DE" sz="2000" b="1" dirty="0">
                <a:solidFill>
                  <a:srgbClr val="002060"/>
                </a:solidFill>
              </a:rPr>
              <a:t>Problem des freien Warenverkehrs</a:t>
            </a:r>
            <a:br>
              <a:rPr lang="de-DE" altLang="de-DE" sz="2000" dirty="0"/>
            </a:br>
            <a:r>
              <a:rPr lang="de-DE" altLang="de-DE" sz="2000" dirty="0"/>
              <a:t>Lösung durch EuGH Rechtsprechung zur Erschöpfung von IP Rechten</a:t>
            </a:r>
            <a:br>
              <a:rPr lang="de-DE" altLang="de-DE" sz="2000" dirty="0"/>
            </a:br>
            <a:r>
              <a:rPr lang="de-DE" altLang="de-DE" sz="2000" dirty="0"/>
              <a:t>zum Patent grundlegend: </a:t>
            </a:r>
            <a:r>
              <a:rPr lang="de-DE" altLang="de-DE" sz="2000" dirty="0" err="1"/>
              <a:t>Centrapharm</a:t>
            </a:r>
            <a:r>
              <a:rPr lang="de-DE" altLang="de-DE" sz="2000" dirty="0"/>
              <a:t> v </a:t>
            </a:r>
            <a:r>
              <a:rPr lang="de-DE" altLang="de-DE" sz="2000" dirty="0" err="1"/>
              <a:t>Sterlin</a:t>
            </a:r>
            <a:r>
              <a:rPr lang="de-DE" altLang="de-DE" sz="2000" dirty="0"/>
              <a:t> Drug, GRUR Int. 1974, 454</a:t>
            </a:r>
          </a:p>
        </p:txBody>
      </p:sp>
      <p:sp>
        <p:nvSpPr>
          <p:cNvPr id="20482" name="Textplatzhalter 2">
            <a:extLst>
              <a:ext uri="{FF2B5EF4-FFF2-40B4-BE49-F238E27FC236}">
                <a16:creationId xmlns:a16="http://schemas.microsoft.com/office/drawing/2014/main" id="{D1F472C6-8C12-4E46-B53C-F9BB105F61E3}"/>
              </a:ext>
            </a:extLst>
          </p:cNvPr>
          <p:cNvSpPr>
            <a:spLocks noGrp="1" noChangeArrowheads="1"/>
          </p:cNvSpPr>
          <p:nvPr>
            <p:ph type="body" sz="quarter" idx="21"/>
          </p:nvPr>
        </p:nvSpPr>
        <p:spPr bwMode="auto">
          <a:xfrm>
            <a:off x="539750" y="455613"/>
            <a:ext cx="9642475" cy="29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/>
              <a:t>Ein Patent für den gemeinsamen Markt – Wege und Irrwege</a:t>
            </a:r>
          </a:p>
        </p:txBody>
      </p:sp>
      <p:sp>
        <p:nvSpPr>
          <p:cNvPr id="20484" name="Datumsplatzhalter 4">
            <a:extLst>
              <a:ext uri="{FF2B5EF4-FFF2-40B4-BE49-F238E27FC236}">
                <a16:creationId xmlns:a16="http://schemas.microsoft.com/office/drawing/2014/main" id="{85018B30-67C0-41AE-B0C4-34CCD357EE94}"/>
              </a:ext>
            </a:extLst>
          </p:cNvPr>
          <p:cNvSpPr>
            <a:spLocks noGrp="1" noChangeArrowheads="1"/>
          </p:cNvSpPr>
          <p:nvPr>
            <p:ph type="dt" sz="quarter" idx="2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1461AEF-3AA1-477C-A1D6-85C6F332F5F1}" type="datetime1">
              <a:rPr lang="de-DE" altLang="de-DE" smtClean="0"/>
              <a:pPr/>
              <a:t>28.04.2021</a:t>
            </a:fld>
            <a:endParaRPr lang="de-DE" altLang="de-DE"/>
          </a:p>
        </p:txBody>
      </p:sp>
      <p:sp>
        <p:nvSpPr>
          <p:cNvPr id="20485" name="Foliennummernplatzhalter 5">
            <a:extLst>
              <a:ext uri="{FF2B5EF4-FFF2-40B4-BE49-F238E27FC236}">
                <a16:creationId xmlns:a16="http://schemas.microsoft.com/office/drawing/2014/main" id="{496083E2-D976-43EA-918C-B557615E18FB}"/>
              </a:ext>
            </a:extLst>
          </p:cNvPr>
          <p:cNvSpPr>
            <a:spLocks noGrp="1" noChangeArrowheads="1"/>
          </p:cNvSpPr>
          <p:nvPr>
            <p:ph type="sldNum" sz="quarter" idx="2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68E97D5-4826-4A02-8628-FB3C96E865CF}" type="slidenum">
              <a:rPr lang="de-DE" altLang="de-DE" smtClean="0"/>
              <a:pPr/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2742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platzhalter 3">
            <a:extLst>
              <a:ext uri="{FF2B5EF4-FFF2-40B4-BE49-F238E27FC236}">
                <a16:creationId xmlns:a16="http://schemas.microsoft.com/office/drawing/2014/main" id="{9689B535-43A2-47DB-B514-D360FB498C7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auto">
          <a:xfrm>
            <a:off x="539750" y="252413"/>
            <a:ext cx="9642475" cy="12510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/>
              <a:t>Das Einheitliche Patentgericht – Kosten </a:t>
            </a:r>
          </a:p>
          <a:p>
            <a:endParaRPr lang="de-DE" altLang="de-DE" dirty="0"/>
          </a:p>
          <a:p>
            <a:r>
              <a:rPr lang="de-DE" altLang="de-DE" sz="2400" dirty="0">
                <a:solidFill>
                  <a:schemeClr val="tx1"/>
                </a:solidFill>
              </a:rPr>
              <a:t>Gerichtsgebühren</a:t>
            </a:r>
          </a:p>
        </p:txBody>
      </p:sp>
      <p:sp>
        <p:nvSpPr>
          <p:cNvPr id="21507" name="Datumsplatzhalter 4">
            <a:extLst>
              <a:ext uri="{FF2B5EF4-FFF2-40B4-BE49-F238E27FC236}">
                <a16:creationId xmlns:a16="http://schemas.microsoft.com/office/drawing/2014/main" id="{5AC3A034-F4FE-4875-8730-FF0B41EDAD85}"/>
              </a:ext>
            </a:extLst>
          </p:cNvPr>
          <p:cNvSpPr>
            <a:spLocks noGrp="1"/>
          </p:cNvSpPr>
          <p:nvPr>
            <p:ph type="dt" sz="quarter" idx="2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1618CA-BEF1-47EC-B81D-51CD7389AE80}" type="datetime1">
              <a:rPr lang="de-DE" alt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28.04.2021</a:t>
            </a:fld>
            <a:endParaRPr lang="de-DE" altLang="de-DE"/>
          </a:p>
        </p:txBody>
      </p:sp>
      <p:sp>
        <p:nvSpPr>
          <p:cNvPr id="21508" name="Foliennummernplatzhalter 5">
            <a:extLst>
              <a:ext uri="{FF2B5EF4-FFF2-40B4-BE49-F238E27FC236}">
                <a16:creationId xmlns:a16="http://schemas.microsoft.com/office/drawing/2014/main" id="{CF76D1F0-69BE-462D-9117-FFD68F13159F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E12BD3B-C1F7-4DDF-93F1-0B7E5CB6F8D0}" type="slidenum">
              <a:rPr lang="de-DE" altLang="de-DE" smtClean="0"/>
              <a:pPr/>
              <a:t>50</a:t>
            </a:fld>
            <a:endParaRPr lang="de-DE" altLang="de-DE"/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2B2EFA08-2361-470F-AC9E-D42E0DDF37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330534"/>
              </p:ext>
            </p:extLst>
          </p:nvPr>
        </p:nvGraphicFramePr>
        <p:xfrm>
          <a:off x="1036638" y="1327637"/>
          <a:ext cx="8905874" cy="515999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49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0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01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55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0482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Streitwert [€]</a:t>
                      </a:r>
                    </a:p>
                  </a:txBody>
                  <a:tcPr marL="91465" marR="914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Gerichtsgebühren EPG [€]</a:t>
                      </a:r>
                    </a:p>
                    <a:p>
                      <a:pPr algn="ctr"/>
                      <a:r>
                        <a:rPr lang="de-DE" sz="1600" dirty="0"/>
                        <a:t>Verletzung</a:t>
                      </a:r>
                    </a:p>
                  </a:txBody>
                  <a:tcPr marL="91465" marR="914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Gerichtsgebühren EPG [€]</a:t>
                      </a:r>
                    </a:p>
                    <a:p>
                      <a:pPr algn="ctr"/>
                      <a:r>
                        <a:rPr lang="de-DE" sz="1600" dirty="0"/>
                        <a:t>Nichtigkeits</a:t>
                      </a:r>
                      <a:r>
                        <a:rPr lang="de-DE" sz="1600" u="sng" dirty="0"/>
                        <a:t>wider</a:t>
                      </a:r>
                      <a:r>
                        <a:rPr lang="de-DE" sz="1600" dirty="0"/>
                        <a:t>klage</a:t>
                      </a:r>
                    </a:p>
                  </a:txBody>
                  <a:tcPr marL="91465" marR="914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Deutschland* [€]</a:t>
                      </a:r>
                    </a:p>
                    <a:p>
                      <a:pPr algn="ctr"/>
                      <a:r>
                        <a:rPr lang="de-DE" sz="1600" dirty="0"/>
                        <a:t>Verletzung </a:t>
                      </a:r>
                      <a:r>
                        <a:rPr lang="de-DE" sz="1600" u="sng" dirty="0"/>
                        <a:t>und</a:t>
                      </a:r>
                      <a:r>
                        <a:rPr lang="de-DE" sz="1600" dirty="0"/>
                        <a:t> Nichtigkeit</a:t>
                      </a:r>
                    </a:p>
                  </a:txBody>
                  <a:tcPr marL="91465" marR="9146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3952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1 Mill.</a:t>
                      </a:r>
                    </a:p>
                  </a:txBody>
                  <a:tcPr marL="91465" marR="914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/>
                        <a:t>16.000</a:t>
                      </a:r>
                    </a:p>
                    <a:p>
                      <a:pPr algn="ctr"/>
                      <a:r>
                        <a:rPr lang="de-DE" sz="1800" i="1" dirty="0"/>
                        <a:t>(11.000 fix + 5.000</a:t>
                      </a:r>
                      <a:r>
                        <a:rPr lang="de-DE" sz="1800" i="1" baseline="0" dirty="0"/>
                        <a:t> streitwertabhängig)</a:t>
                      </a:r>
                      <a:endParaRPr lang="de-DE" sz="1800" i="1" dirty="0"/>
                    </a:p>
                  </a:txBody>
                  <a:tcPr marL="91465" marR="914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/>
                        <a:t>16.000</a:t>
                      </a:r>
                    </a:p>
                    <a:p>
                      <a:pPr algn="ctr"/>
                      <a:r>
                        <a:rPr lang="de-DE" sz="1800" i="1" dirty="0"/>
                        <a:t>(11.000 fix + 5.000</a:t>
                      </a:r>
                      <a:r>
                        <a:rPr lang="de-DE" sz="1800" i="1" baseline="0" dirty="0"/>
                        <a:t> streitwertabhängig)</a:t>
                      </a:r>
                      <a:endParaRPr lang="de-DE" sz="1800" i="1" dirty="0"/>
                    </a:p>
                    <a:p>
                      <a:pPr algn="ctr"/>
                      <a:endParaRPr lang="de-DE" sz="1800" i="1" dirty="0"/>
                    </a:p>
                  </a:txBody>
                  <a:tcPr marL="91465" marR="914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/>
                        <a:t>32.016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dirty="0"/>
                        <a:t>(16.008)</a:t>
                      </a:r>
                    </a:p>
                  </a:txBody>
                  <a:tcPr marL="91465" marR="9146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5198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5 Mill.</a:t>
                      </a:r>
                    </a:p>
                  </a:txBody>
                  <a:tcPr marL="91465" marR="914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/>
                        <a:t>41.000</a:t>
                      </a:r>
                    </a:p>
                    <a:p>
                      <a:pPr algn="ctr"/>
                      <a:r>
                        <a:rPr lang="de-DE" sz="1800" i="1" dirty="0"/>
                        <a:t>(11.000 fix + 30.000</a:t>
                      </a:r>
                      <a:r>
                        <a:rPr lang="de-DE" sz="1800" i="1" baseline="0" dirty="0"/>
                        <a:t>)</a:t>
                      </a:r>
                      <a:endParaRPr lang="de-DE" sz="1800" i="1" dirty="0"/>
                    </a:p>
                  </a:txBody>
                  <a:tcPr marL="91465" marR="914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i="0" dirty="0"/>
                        <a:t>20.000 </a:t>
                      </a:r>
                    </a:p>
                    <a:p>
                      <a:pPr algn="ctr"/>
                      <a:r>
                        <a:rPr lang="de-DE" sz="1800" i="0" dirty="0"/>
                        <a:t>(gedeckelt)</a:t>
                      </a:r>
                    </a:p>
                  </a:txBody>
                  <a:tcPr marL="91465" marR="914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/>
                        <a:t>118.416</a:t>
                      </a:r>
                      <a:endParaRPr lang="de-DE" sz="18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dirty="0"/>
                        <a:t>(59.208)</a:t>
                      </a:r>
                      <a:endParaRPr lang="de-DE" sz="1800" dirty="0"/>
                    </a:p>
                  </a:txBody>
                  <a:tcPr marL="91465" marR="9146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5198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10 Mill.</a:t>
                      </a:r>
                    </a:p>
                  </a:txBody>
                  <a:tcPr marL="91465" marR="914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/>
                        <a:t>66.000</a:t>
                      </a:r>
                    </a:p>
                    <a:p>
                      <a:pPr algn="ctr"/>
                      <a:r>
                        <a:rPr lang="de-DE" sz="1800" i="1" dirty="0"/>
                        <a:t>(11.000 fix + 55.000</a:t>
                      </a:r>
                      <a:r>
                        <a:rPr lang="de-DE" sz="1800" i="1" baseline="0" dirty="0"/>
                        <a:t>)</a:t>
                      </a:r>
                      <a:endParaRPr lang="de-DE" sz="1800" i="1" dirty="0"/>
                    </a:p>
                  </a:txBody>
                  <a:tcPr marL="91465" marR="914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i="0" dirty="0"/>
                        <a:t>20.000 </a:t>
                      </a:r>
                    </a:p>
                    <a:p>
                      <a:pPr algn="ctr"/>
                      <a:r>
                        <a:rPr lang="de-DE" sz="1800" i="0" dirty="0"/>
                        <a:t>(gedeckelt)</a:t>
                      </a:r>
                    </a:p>
                  </a:txBody>
                  <a:tcPr marL="91465" marR="914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/>
                        <a:t>226.416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dirty="0"/>
                        <a:t>(113.208)</a:t>
                      </a:r>
                      <a:endParaRPr lang="de-DE" sz="1800" dirty="0"/>
                    </a:p>
                  </a:txBody>
                  <a:tcPr marL="91465" marR="9146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5198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30 Mill.</a:t>
                      </a:r>
                    </a:p>
                  </a:txBody>
                  <a:tcPr marL="91465" marR="914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/>
                        <a:t>161.000</a:t>
                      </a:r>
                    </a:p>
                    <a:p>
                      <a:pPr algn="ctr"/>
                      <a:r>
                        <a:rPr lang="de-DE" sz="1800" i="1" dirty="0"/>
                        <a:t>(11.000 fix + 150.000</a:t>
                      </a:r>
                      <a:r>
                        <a:rPr lang="de-DE" sz="1800" i="1" baseline="0" dirty="0"/>
                        <a:t>)</a:t>
                      </a:r>
                      <a:endParaRPr lang="de-DE" sz="1800" i="1" dirty="0"/>
                    </a:p>
                  </a:txBody>
                  <a:tcPr marL="91465" marR="914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i="0" dirty="0"/>
                        <a:t>20.000 </a:t>
                      </a:r>
                    </a:p>
                    <a:p>
                      <a:pPr algn="ctr"/>
                      <a:r>
                        <a:rPr lang="de-DE" sz="1800" i="0" dirty="0"/>
                        <a:t>(gedeckelt)</a:t>
                      </a:r>
                    </a:p>
                  </a:txBody>
                  <a:tcPr marL="91465" marR="914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/>
                        <a:t>658.416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dirty="0"/>
                        <a:t>(329.208)</a:t>
                      </a:r>
                    </a:p>
                  </a:txBody>
                  <a:tcPr marL="91465" marR="9146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5198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50 Mill.</a:t>
                      </a:r>
                    </a:p>
                  </a:txBody>
                  <a:tcPr marL="91465" marR="914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/>
                        <a:t>231.000</a:t>
                      </a:r>
                    </a:p>
                    <a:p>
                      <a:pPr algn="ctr"/>
                      <a:r>
                        <a:rPr lang="de-DE" sz="1800" i="1" dirty="0"/>
                        <a:t>(11.000 fix + 220.000</a:t>
                      </a:r>
                      <a:r>
                        <a:rPr lang="de-DE" sz="1800" i="1" baseline="0" dirty="0"/>
                        <a:t>)</a:t>
                      </a:r>
                      <a:endParaRPr lang="de-DE" sz="1800" i="1" dirty="0"/>
                    </a:p>
                  </a:txBody>
                  <a:tcPr marL="91465" marR="914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i="0" dirty="0"/>
                        <a:t>20.000 </a:t>
                      </a:r>
                    </a:p>
                    <a:p>
                      <a:pPr algn="ctr"/>
                      <a:r>
                        <a:rPr lang="de-DE" sz="1800" i="0" dirty="0"/>
                        <a:t>(gedeckelt)</a:t>
                      </a:r>
                    </a:p>
                  </a:txBody>
                  <a:tcPr marL="91465" marR="914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/>
                        <a:t>658.416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dirty="0"/>
                        <a:t>(329.208)</a:t>
                      </a:r>
                      <a:endParaRPr lang="de-DE" sz="1800" dirty="0"/>
                    </a:p>
                  </a:txBody>
                  <a:tcPr marL="91465" marR="9146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1546" name="Textfeld 3">
            <a:extLst>
              <a:ext uri="{FF2B5EF4-FFF2-40B4-BE49-F238E27FC236}">
                <a16:creationId xmlns:a16="http://schemas.microsoft.com/office/drawing/2014/main" id="{CB869E11-2840-4FE7-A505-66D9F5D22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00" y="1909763"/>
            <a:ext cx="17859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600"/>
              <a:t>* Werte in Klammern für ein Verfahren: nur Nichtigkeit bzw. nur Verletzung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FAC81AA-7396-4BC9-BFAD-EC403442477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9750" y="1079501"/>
            <a:ext cx="8820150" cy="771280"/>
          </a:xfrm>
        </p:spPr>
        <p:txBody>
          <a:bodyPr/>
          <a:lstStyle/>
          <a:p>
            <a:pPr>
              <a:spcAft>
                <a:spcPts val="1200"/>
              </a:spcAft>
              <a:defRPr/>
            </a:pPr>
            <a:r>
              <a:rPr lang="de-DE" sz="2400" b="1" dirty="0"/>
              <a:t>Kostenerstattung – Vertretung Art. 69 (1) EPGÜ</a:t>
            </a:r>
            <a:br>
              <a:rPr lang="de-DE" sz="2400" b="1" dirty="0"/>
            </a:br>
            <a:endParaRPr lang="de-DE" sz="2400" b="1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400" dirty="0"/>
              <a:t>	</a:t>
            </a:r>
            <a:r>
              <a:rPr lang="de-DE" sz="2000" dirty="0"/>
              <a:t>Gemäß Regel 150 sollen die Gerichtsgebühren wie auch die Kosten 	der obsiegenden Partei vom Verlierer zu erstatten sein</a:t>
            </a:r>
          </a:p>
          <a:p>
            <a:pPr marL="898525" indent="-898525">
              <a:buFont typeface="Arial" panose="020B0604020202020204" pitchFamily="34" charset="0"/>
              <a:buChar char="•"/>
              <a:defRPr/>
            </a:pPr>
            <a:r>
              <a:rPr lang="de-DE" sz="2000" dirty="0"/>
              <a:t>Zu den Kosten gehören z.B. Übersetzungskosten, Aufwendungen für Zeugen und Experten, Experimente und Vertreterkosten</a:t>
            </a:r>
          </a:p>
          <a:p>
            <a:pPr marL="898525" indent="-898525">
              <a:buFont typeface="Arial" panose="020B0604020202020204" pitchFamily="34" charset="0"/>
              <a:buChar char="•"/>
              <a:defRPr/>
            </a:pPr>
            <a:r>
              <a:rPr lang="de-DE" sz="2000" dirty="0"/>
              <a:t>Insbesondere ermöglicht Regel 152 (1) die Erstattung von „</a:t>
            </a:r>
            <a:r>
              <a:rPr lang="de-DE" sz="2000" i="1" dirty="0" err="1"/>
              <a:t>reasonable</a:t>
            </a:r>
            <a:r>
              <a:rPr lang="de-DE" sz="2000" i="1" dirty="0"/>
              <a:t> </a:t>
            </a:r>
            <a:r>
              <a:rPr lang="de-DE" sz="2000" i="1" dirty="0" err="1"/>
              <a:t>and</a:t>
            </a:r>
            <a:r>
              <a:rPr lang="de-DE" sz="2000" i="1" dirty="0"/>
              <a:t> </a:t>
            </a:r>
            <a:r>
              <a:rPr lang="de-DE" sz="2000" i="1" dirty="0" err="1"/>
              <a:t>proportionate</a:t>
            </a:r>
            <a:r>
              <a:rPr lang="de-DE" sz="2000" i="1" dirty="0"/>
              <a:t> </a:t>
            </a:r>
            <a:r>
              <a:rPr lang="de-DE" sz="2000" i="1" dirty="0" err="1"/>
              <a:t>costs</a:t>
            </a:r>
            <a:r>
              <a:rPr lang="de-DE" sz="2000" dirty="0"/>
              <a:t>“ für die Vertretung</a:t>
            </a:r>
          </a:p>
          <a:p>
            <a:pPr marL="898525" indent="-898525">
              <a:buFont typeface="Arial" panose="020B0604020202020204" pitchFamily="34" charset="0"/>
              <a:buChar char="•"/>
              <a:defRPr/>
            </a:pPr>
            <a:r>
              <a:rPr lang="de-DE" sz="2000" dirty="0"/>
              <a:t>Was dies im Einzelfall bedeutet ist unklar</a:t>
            </a:r>
          </a:p>
        </p:txBody>
      </p:sp>
      <p:sp>
        <p:nvSpPr>
          <p:cNvPr id="22531" name="Datumsplatzhalter 4">
            <a:extLst>
              <a:ext uri="{FF2B5EF4-FFF2-40B4-BE49-F238E27FC236}">
                <a16:creationId xmlns:a16="http://schemas.microsoft.com/office/drawing/2014/main" id="{97A5D640-D448-4BB5-A882-4CF466D1E8BE}"/>
              </a:ext>
            </a:extLst>
          </p:cNvPr>
          <p:cNvSpPr>
            <a:spLocks noGrp="1"/>
          </p:cNvSpPr>
          <p:nvPr>
            <p:ph type="dt" sz="quarter" idx="2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6BEDDB8-C8EF-4D25-AB45-7E7485960DDD}" type="datetime1">
              <a:rPr lang="de-DE" alt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28.04.2021</a:t>
            </a:fld>
            <a:endParaRPr lang="de-DE" altLang="de-DE"/>
          </a:p>
        </p:txBody>
      </p:sp>
      <p:sp>
        <p:nvSpPr>
          <p:cNvPr id="22532" name="Foliennummernplatzhalter 5">
            <a:extLst>
              <a:ext uri="{FF2B5EF4-FFF2-40B4-BE49-F238E27FC236}">
                <a16:creationId xmlns:a16="http://schemas.microsoft.com/office/drawing/2014/main" id="{E1E4D55F-F1FA-4D2F-A485-FBA54D49EBDA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CCF8996-94B0-410F-BCE2-8F0A0CF8905D}" type="slidenum">
              <a:rPr lang="de-DE" altLang="de-DE" smtClean="0"/>
              <a:pPr/>
              <a:t>51</a:t>
            </a:fld>
            <a:endParaRPr lang="de-DE" altLang="de-DE"/>
          </a:p>
        </p:txBody>
      </p:sp>
      <p:sp>
        <p:nvSpPr>
          <p:cNvPr id="22533" name="Textplatzhalter 3">
            <a:extLst>
              <a:ext uri="{FF2B5EF4-FFF2-40B4-BE49-F238E27FC236}">
                <a16:creationId xmlns:a16="http://schemas.microsoft.com/office/drawing/2014/main" id="{AFDEF357-5E1A-41C4-83CB-83262B039EF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auto">
          <a:xfrm>
            <a:off x="539750" y="252413"/>
            <a:ext cx="9934575" cy="568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/>
              <a:t>Das Einheitliche Patentgericht - Kosten</a:t>
            </a:r>
          </a:p>
          <a:p>
            <a:pPr eaLnBrk="1" hangingPunct="1"/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platzhalter 3">
            <a:extLst>
              <a:ext uri="{FF2B5EF4-FFF2-40B4-BE49-F238E27FC236}">
                <a16:creationId xmlns:a16="http://schemas.microsoft.com/office/drawing/2014/main" id="{2E97D88F-7B3B-4535-AA80-E30F2CD9F65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auto">
          <a:xfrm>
            <a:off x="539750" y="252413"/>
            <a:ext cx="9642475" cy="9785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/>
              <a:t>Das Einheitliche Patentgericht – Kosten</a:t>
            </a:r>
          </a:p>
          <a:p>
            <a:endParaRPr lang="de-DE" altLang="de-DE" dirty="0"/>
          </a:p>
          <a:p>
            <a:r>
              <a:rPr lang="de-DE" sz="2400" dirty="0">
                <a:solidFill>
                  <a:schemeClr val="tx1"/>
                </a:solidFill>
              </a:rPr>
              <a:t>Kostenerstattung – Vertretung Art. 69 (1) EPGÜ</a:t>
            </a:r>
            <a:br>
              <a:rPr lang="de-DE" dirty="0"/>
            </a:br>
            <a:endParaRPr lang="de-DE" altLang="de-DE" dirty="0"/>
          </a:p>
          <a:p>
            <a:pPr eaLnBrk="1" hangingPunct="1"/>
            <a:endParaRPr lang="de-DE" altLang="de-DE" dirty="0"/>
          </a:p>
        </p:txBody>
      </p:sp>
      <p:sp>
        <p:nvSpPr>
          <p:cNvPr id="23555" name="Datumsplatzhalter 4">
            <a:extLst>
              <a:ext uri="{FF2B5EF4-FFF2-40B4-BE49-F238E27FC236}">
                <a16:creationId xmlns:a16="http://schemas.microsoft.com/office/drawing/2014/main" id="{D21CC596-B9DB-48EA-B51D-659A2D05C163}"/>
              </a:ext>
            </a:extLst>
          </p:cNvPr>
          <p:cNvSpPr>
            <a:spLocks noGrp="1"/>
          </p:cNvSpPr>
          <p:nvPr>
            <p:ph type="dt" sz="quarter" idx="2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5B92AF-325F-4424-9CF9-E189E2C5789D}" type="datetime1">
              <a:rPr lang="de-DE" alt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28.04.2021</a:t>
            </a:fld>
            <a:endParaRPr lang="de-DE" altLang="de-DE"/>
          </a:p>
        </p:txBody>
      </p:sp>
      <p:sp>
        <p:nvSpPr>
          <p:cNvPr id="23556" name="Foliennummernplatzhalter 5">
            <a:extLst>
              <a:ext uri="{FF2B5EF4-FFF2-40B4-BE49-F238E27FC236}">
                <a16:creationId xmlns:a16="http://schemas.microsoft.com/office/drawing/2014/main" id="{DA259B35-1BDB-4B40-9C9F-022282DDBBF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7906B77-6C25-45B4-A04F-1D4C65801ACF}" type="slidenum">
              <a:rPr lang="de-DE" altLang="de-DE" smtClean="0"/>
              <a:pPr/>
              <a:t>52</a:t>
            </a:fld>
            <a:endParaRPr lang="de-DE" altLang="de-DE"/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117E3A8A-3C94-4C2E-852E-0BC8C650B1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646381"/>
              </p:ext>
            </p:extLst>
          </p:nvPr>
        </p:nvGraphicFramePr>
        <p:xfrm>
          <a:off x="1036638" y="1472712"/>
          <a:ext cx="8905874" cy="498027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50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8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66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8672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Streitwert [€]</a:t>
                      </a:r>
                    </a:p>
                  </a:txBody>
                  <a:tcPr marL="91465" marR="91465"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Deckelung Kostenerstattung EPG [€] </a:t>
                      </a:r>
                      <a:r>
                        <a:rPr lang="de-DE" sz="1600" i="1" dirty="0"/>
                        <a:t>pro Instanz und pro Partei</a:t>
                      </a:r>
                    </a:p>
                  </a:txBody>
                  <a:tcPr marL="91465" marR="91465"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Deutschland [€] </a:t>
                      </a:r>
                      <a:r>
                        <a:rPr lang="de-DE" sz="1600" u="sng" dirty="0"/>
                        <a:t>fester</a:t>
                      </a:r>
                      <a:r>
                        <a:rPr lang="de-DE" sz="1600" dirty="0"/>
                        <a:t> Erstattungsanspruch* nach </a:t>
                      </a:r>
                      <a:r>
                        <a:rPr lang="de-DE" sz="1600" dirty="0" err="1"/>
                        <a:t>RVG</a:t>
                      </a:r>
                      <a:r>
                        <a:rPr lang="de-DE" sz="1600" dirty="0"/>
                        <a:t> für </a:t>
                      </a:r>
                      <a:r>
                        <a:rPr lang="de-DE" sz="1600" dirty="0" err="1"/>
                        <a:t>PA</a:t>
                      </a:r>
                      <a:r>
                        <a:rPr lang="de-DE" sz="1600" dirty="0"/>
                        <a:t> und RA</a:t>
                      </a:r>
                    </a:p>
                  </a:txBody>
                  <a:tcPr marL="91465" marR="91465" marT="45707" marB="4570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1468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1 Mill.</a:t>
                      </a:r>
                    </a:p>
                  </a:txBody>
                  <a:tcPr marL="91465" marR="91465"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150.000</a:t>
                      </a:r>
                      <a:endParaRPr lang="de-DE" sz="1800" i="1" dirty="0"/>
                    </a:p>
                  </a:txBody>
                  <a:tcPr marL="91465" marR="91465" marT="45707" marB="4570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/>
                        <a:t>47.130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/>
                        <a:t>(23.565)</a:t>
                      </a:r>
                    </a:p>
                  </a:txBody>
                  <a:tcPr marL="91465" marR="91465" marT="45707" marB="4570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1468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5 Mill.</a:t>
                      </a:r>
                    </a:p>
                  </a:txBody>
                  <a:tcPr marL="91465" marR="91465"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600.000</a:t>
                      </a:r>
                      <a:endParaRPr lang="de-DE" sz="1800" i="1" dirty="0"/>
                    </a:p>
                  </a:txBody>
                  <a:tcPr marL="91465" marR="91465" marT="45707" marB="4570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/>
                        <a:t>167.330</a:t>
                      </a:r>
                    </a:p>
                    <a:p>
                      <a:pPr algn="ctr"/>
                      <a:r>
                        <a:rPr lang="de-DE" sz="1800" dirty="0"/>
                        <a:t>(83.565)</a:t>
                      </a:r>
                    </a:p>
                  </a:txBody>
                  <a:tcPr marL="91465" marR="91465" marT="45707" marB="4570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1468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10 Mill.</a:t>
                      </a:r>
                    </a:p>
                  </a:txBody>
                  <a:tcPr marL="91465" marR="91465"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800.000</a:t>
                      </a:r>
                      <a:endParaRPr lang="de-DE" sz="1800" i="1" dirty="0"/>
                    </a:p>
                  </a:txBody>
                  <a:tcPr marL="91465" marR="91465" marT="45707" marB="4570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/>
                        <a:t>317.330</a:t>
                      </a:r>
                    </a:p>
                    <a:p>
                      <a:pPr algn="ctr"/>
                      <a:r>
                        <a:rPr lang="de-DE" sz="1800" dirty="0"/>
                        <a:t>(158.565)</a:t>
                      </a:r>
                    </a:p>
                  </a:txBody>
                  <a:tcPr marL="91465" marR="91465" marT="45707" marB="4570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1468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30 Mill.</a:t>
                      </a:r>
                    </a:p>
                  </a:txBody>
                  <a:tcPr marL="91465" marR="91465"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1 Mill.</a:t>
                      </a:r>
                      <a:endParaRPr lang="de-DE" sz="1800" i="1" dirty="0"/>
                    </a:p>
                  </a:txBody>
                  <a:tcPr marL="91465" marR="91465" marT="45707" marB="4570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dirty="0"/>
                        <a:t>917.330</a:t>
                      </a:r>
                    </a:p>
                    <a:p>
                      <a:pPr algn="ctr"/>
                      <a:r>
                        <a:rPr lang="de-DE" sz="1800" b="0" dirty="0"/>
                        <a:t>(458.665)</a:t>
                      </a:r>
                    </a:p>
                  </a:txBody>
                  <a:tcPr marL="91465" marR="91465" marT="45707" marB="45707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1468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50 Mill.</a:t>
                      </a:r>
                    </a:p>
                  </a:txBody>
                  <a:tcPr marL="91465" marR="91465"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3 Mill.</a:t>
                      </a:r>
                      <a:endParaRPr lang="de-DE" sz="1800" i="1" dirty="0"/>
                    </a:p>
                  </a:txBody>
                  <a:tcPr marL="91465" marR="91465" marT="45707" marB="4570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dirty="0"/>
                        <a:t>917.330</a:t>
                      </a:r>
                    </a:p>
                    <a:p>
                      <a:pPr algn="ctr"/>
                      <a:r>
                        <a:rPr lang="de-DE" sz="1800" b="0" dirty="0"/>
                        <a:t>(458.665)</a:t>
                      </a:r>
                    </a:p>
                  </a:txBody>
                  <a:tcPr marL="91465" marR="91465" marT="45707" marB="45707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3587" name="Textfeld 3">
            <a:extLst>
              <a:ext uri="{FF2B5EF4-FFF2-40B4-BE49-F238E27FC236}">
                <a16:creationId xmlns:a16="http://schemas.microsoft.com/office/drawing/2014/main" id="{991BEF15-1731-4CC0-A67E-ECF7E22DC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2225" y="2109788"/>
            <a:ext cx="16002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600" dirty="0"/>
              <a:t>* Werte für zwei Verfahren: Nichtigkeit und Verletzung  </a:t>
            </a:r>
          </a:p>
          <a:p>
            <a:endParaRPr lang="de-DE" altLang="de-DE" sz="1600" dirty="0"/>
          </a:p>
          <a:p>
            <a:r>
              <a:rPr lang="de-DE" altLang="de-DE" sz="1600" dirty="0"/>
              <a:t>Werte in Klammern für ein Verfahren (Nichtigkeit bzw. Verletzung)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platzhalter 3">
            <a:extLst>
              <a:ext uri="{FF2B5EF4-FFF2-40B4-BE49-F238E27FC236}">
                <a16:creationId xmlns:a16="http://schemas.microsoft.com/office/drawing/2014/main" id="{E641FC51-7D50-4CEB-A6C6-7FF62C5B9AD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auto">
          <a:xfrm>
            <a:off x="539750" y="252413"/>
            <a:ext cx="9642475" cy="568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/>
              <a:t>Das Einheitliche Patentgericht – Kosten</a:t>
            </a:r>
          </a:p>
        </p:txBody>
      </p:sp>
      <p:sp>
        <p:nvSpPr>
          <p:cNvPr id="24579" name="Datumsplatzhalter 4">
            <a:extLst>
              <a:ext uri="{FF2B5EF4-FFF2-40B4-BE49-F238E27FC236}">
                <a16:creationId xmlns:a16="http://schemas.microsoft.com/office/drawing/2014/main" id="{FF4C5C2F-6FDE-40EA-A40B-9416EE75536C}"/>
              </a:ext>
            </a:extLst>
          </p:cNvPr>
          <p:cNvSpPr>
            <a:spLocks noGrp="1"/>
          </p:cNvSpPr>
          <p:nvPr>
            <p:ph type="dt" sz="quarter" idx="2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656A099-A9F2-48BE-AE76-A18688476253}" type="datetime1">
              <a:rPr lang="de-DE" alt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28.04.2021</a:t>
            </a:fld>
            <a:endParaRPr lang="de-DE" altLang="de-DE"/>
          </a:p>
        </p:txBody>
      </p:sp>
      <p:sp>
        <p:nvSpPr>
          <p:cNvPr id="24580" name="Foliennummernplatzhalter 5">
            <a:extLst>
              <a:ext uri="{FF2B5EF4-FFF2-40B4-BE49-F238E27FC236}">
                <a16:creationId xmlns:a16="http://schemas.microsoft.com/office/drawing/2014/main" id="{6F63DD19-AF7D-46BC-8B6D-488AAB2510D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3C9628F-6066-4DC2-8661-0FF1464B74A2}" type="slidenum">
              <a:rPr lang="de-DE" altLang="de-DE" smtClean="0"/>
              <a:pPr/>
              <a:t>53</a:t>
            </a:fld>
            <a:endParaRPr lang="de-DE" altLang="de-DE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56F3DFF6-2116-4E6E-83DA-C6F4D46679E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auto">
          <a:xfrm>
            <a:off x="685434" y="984739"/>
            <a:ext cx="9166225" cy="5257434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de-DE" altLang="de-DE" sz="2400" b="1" dirty="0"/>
              <a:t>Vor- und Nachteile für den Verletzungskläger: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de-DE" altLang="de-DE" sz="2000" dirty="0"/>
              <a:t>Höheres Kostenrisiko beim EPG, </a:t>
            </a:r>
            <a:br>
              <a:rPr lang="de-DE" altLang="de-DE" sz="2000" dirty="0"/>
            </a:br>
            <a:r>
              <a:rPr lang="de-DE" altLang="de-DE" sz="2000" u="sng" dirty="0"/>
              <a:t>aber</a:t>
            </a:r>
            <a:r>
              <a:rPr lang="de-DE" altLang="de-DE" sz="2000" dirty="0"/>
              <a:t>: 	im Erfolgsfall größere finanzielle 					Auswirkungen/Chancen</a:t>
            </a:r>
            <a:br>
              <a:rPr lang="de-DE" altLang="de-DE" sz="2000" dirty="0"/>
            </a:br>
            <a:endParaRPr lang="de-DE" altLang="de-DE" sz="2000" dirty="0"/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de-DE" altLang="de-DE" sz="2000" dirty="0"/>
              <a:t>Schadenersatz und Unterlassung in einer Vielzahl von Ländern, </a:t>
            </a:r>
            <a:br>
              <a:rPr lang="de-DE" altLang="de-DE" sz="2000" dirty="0"/>
            </a:br>
            <a:r>
              <a:rPr lang="de-DE" altLang="de-DE" sz="2000" u="sng" dirty="0"/>
              <a:t>aber</a:t>
            </a:r>
            <a:r>
              <a:rPr lang="de-DE" altLang="de-DE" sz="2000" dirty="0"/>
              <a:t>: 	gilt auch für die Nichtigerklärung des Patents</a:t>
            </a:r>
            <a:br>
              <a:rPr lang="de-DE" altLang="de-DE" sz="2000" dirty="0"/>
            </a:br>
            <a:endParaRPr lang="de-DE" altLang="de-DE" sz="2000" dirty="0"/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de-DE" altLang="de-DE" sz="2000" dirty="0"/>
              <a:t>Entscheidungspraxis des EPG unbekannt, </a:t>
            </a:r>
            <a:br>
              <a:rPr lang="de-DE" altLang="de-DE" sz="2000" dirty="0"/>
            </a:br>
            <a:r>
              <a:rPr lang="de-DE" altLang="de-DE" sz="2000" u="sng" dirty="0"/>
              <a:t>aber</a:t>
            </a:r>
            <a:r>
              <a:rPr lang="de-DE" altLang="de-DE" sz="2000" dirty="0"/>
              <a:t>: 	viele der Richter des EPG (und damit deren 				bisherige Entscheidungspraxis) werden bekannt sein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endParaRPr lang="de-DE" altLang="de-DE" sz="2400" dirty="0"/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endParaRPr lang="de-DE" altLang="de-DE" sz="2400" dirty="0"/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endParaRPr lang="de-DE" altLang="de-DE" sz="2400" dirty="0"/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endParaRPr lang="de-DE" altLang="de-DE" sz="2400" dirty="0"/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platzhalter 1">
            <a:extLst>
              <a:ext uri="{FF2B5EF4-FFF2-40B4-BE49-F238E27FC236}">
                <a16:creationId xmlns:a16="http://schemas.microsoft.com/office/drawing/2014/main" id="{C08DD927-4682-4F4A-A869-A398DAF54D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>
          <a:xfrm>
            <a:off x="539750" y="742950"/>
            <a:ext cx="9893300" cy="5716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2200" dirty="0">
                <a:solidFill>
                  <a:schemeClr val="accent5">
                    <a:lumMod val="50000"/>
                  </a:schemeClr>
                </a:solidFill>
              </a:rPr>
              <a:t>Es gibt keine allgemeingültige „beste“ Anmeldestrategie, </a:t>
            </a:r>
            <a:br>
              <a:rPr lang="de-DE" altLang="de-DE" sz="2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de-DE" altLang="de-DE" sz="2200" b="0" dirty="0"/>
              <a:t>sondern diese muss individuell gestaltet werden</a:t>
            </a:r>
          </a:p>
          <a:p>
            <a:r>
              <a:rPr lang="de-DE" altLang="de-DE" sz="2200" b="0" dirty="0"/>
              <a:t>Eine mögliche Strategie:</a:t>
            </a:r>
          </a:p>
          <a:p>
            <a:pPr marL="1536700" lvl="1" indent="-457200">
              <a:buFont typeface="Arial" panose="020B0604020202020204" pitchFamily="34" charset="0"/>
              <a:buAutoNum type="arabicParenBoth"/>
            </a:pPr>
            <a:r>
              <a:rPr lang="de-DE" altLang="de-DE" sz="2000" dirty="0" err="1"/>
              <a:t>Opt</a:t>
            </a:r>
            <a:r>
              <a:rPr lang="de-DE" altLang="de-DE" sz="2000" dirty="0"/>
              <a:t>-out mit den wichtigsten EP-Patenten </a:t>
            </a:r>
            <a:br>
              <a:rPr lang="de-DE" altLang="de-DE" sz="2000" dirty="0"/>
            </a:br>
            <a:r>
              <a:rPr lang="de-DE" altLang="de-DE" sz="2000" dirty="0"/>
              <a:t>oder mit allen, wenn Budget vorhanden, </a:t>
            </a:r>
            <a:br>
              <a:rPr lang="de-DE" altLang="de-DE" sz="2000" dirty="0"/>
            </a:br>
            <a:r>
              <a:rPr lang="de-DE" altLang="de-DE" sz="2000" dirty="0"/>
              <a:t>auch um dem Kostenrisiko von Ni-Klagen vor dem EPG zu entgehen</a:t>
            </a:r>
          </a:p>
          <a:p>
            <a:pPr marL="1536700" lvl="1" indent="-457200">
              <a:buFont typeface="Arial" panose="020B0604020202020204" pitchFamily="34" charset="0"/>
              <a:buAutoNum type="arabicParenBoth"/>
            </a:pPr>
            <a:r>
              <a:rPr lang="de-DE" altLang="de-DE" sz="2000" dirty="0"/>
              <a:t>Abwarten, bis erste Entscheidungen des EPG vorliegen </a:t>
            </a:r>
            <a:br>
              <a:rPr lang="de-DE" altLang="de-DE" sz="2000" dirty="0"/>
            </a:br>
            <a:r>
              <a:rPr lang="de-DE" altLang="de-DE" sz="2000" dirty="0"/>
              <a:t>(evtl. schon nach 8-12 Monaten)</a:t>
            </a:r>
          </a:p>
          <a:p>
            <a:pPr marL="1536700" lvl="1" indent="-457200">
              <a:buFont typeface="Arial" panose="020B0604020202020204" pitchFamily="34" charset="0"/>
              <a:buAutoNum type="arabicParenBoth"/>
            </a:pPr>
            <a:r>
              <a:rPr lang="de-DE" altLang="de-DE" sz="2000" dirty="0"/>
              <a:t>In der Wartezeit Teilanmeldungen für die wichtigen Anmeldungen, </a:t>
            </a:r>
            <a:br>
              <a:rPr lang="de-DE" altLang="de-DE" sz="2000" dirty="0"/>
            </a:br>
            <a:r>
              <a:rPr lang="de-DE" altLang="de-DE" sz="2000" dirty="0"/>
              <a:t>sollten diese in der Wartezeit erteilt werden</a:t>
            </a:r>
          </a:p>
          <a:p>
            <a:pPr marL="1536700" lvl="1" indent="-457200">
              <a:buFont typeface="Arial" panose="020B0604020202020204" pitchFamily="34" charset="0"/>
              <a:buAutoNum type="arabicParenBoth"/>
            </a:pPr>
            <a:r>
              <a:rPr lang="de-DE" altLang="de-DE" sz="2000" dirty="0"/>
              <a:t>Wenn erste Entscheidungen des EPG vorliegen: </a:t>
            </a:r>
            <a:br>
              <a:rPr lang="de-DE" altLang="de-DE" sz="2000" dirty="0"/>
            </a:br>
            <a:r>
              <a:rPr lang="de-DE" altLang="de-DE" sz="2000" dirty="0"/>
              <a:t>evtl. „</a:t>
            </a:r>
            <a:r>
              <a:rPr lang="de-DE" altLang="de-DE" sz="2000" dirty="0" err="1"/>
              <a:t>opt</a:t>
            </a:r>
            <a:r>
              <a:rPr lang="de-DE" altLang="de-DE" sz="2000" dirty="0"/>
              <a:t>-in“, evtl. Einheitspatente anstelle von Bündelpatenten </a:t>
            </a:r>
            <a:br>
              <a:rPr lang="de-DE" altLang="de-DE" sz="2000" dirty="0"/>
            </a:br>
            <a:r>
              <a:rPr lang="de-DE" altLang="de-DE" sz="2000" dirty="0"/>
              <a:t>je nach benötigtem territorialem Schutz</a:t>
            </a:r>
            <a:endParaRPr lang="de-DE" altLang="de-DE" dirty="0"/>
          </a:p>
        </p:txBody>
      </p:sp>
      <p:sp>
        <p:nvSpPr>
          <p:cNvPr id="25603" name="Textplatzhalter 3">
            <a:extLst>
              <a:ext uri="{FF2B5EF4-FFF2-40B4-BE49-F238E27FC236}">
                <a16:creationId xmlns:a16="http://schemas.microsoft.com/office/drawing/2014/main" id="{F52C8B87-00FA-4E53-A208-262202B60E3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auto">
          <a:xfrm>
            <a:off x="539750" y="252413"/>
            <a:ext cx="9642475" cy="568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2400" dirty="0"/>
              <a:t>Das Einheitspatent - Merkpunkte</a:t>
            </a:r>
          </a:p>
        </p:txBody>
      </p:sp>
      <p:sp>
        <p:nvSpPr>
          <p:cNvPr id="25604" name="Datumsplatzhalter 4">
            <a:extLst>
              <a:ext uri="{FF2B5EF4-FFF2-40B4-BE49-F238E27FC236}">
                <a16:creationId xmlns:a16="http://schemas.microsoft.com/office/drawing/2014/main" id="{FDFA8D71-BD0F-4460-AD9F-43359CBC451F}"/>
              </a:ext>
            </a:extLst>
          </p:cNvPr>
          <p:cNvSpPr>
            <a:spLocks noGrp="1"/>
          </p:cNvSpPr>
          <p:nvPr>
            <p:ph type="dt" sz="quarter" idx="2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6BECD6-46D3-44A6-B66C-40F272E85F4E}" type="datetime1">
              <a:rPr lang="de-DE" alt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28.04.2021</a:t>
            </a:fld>
            <a:endParaRPr lang="de-DE" altLang="de-DE"/>
          </a:p>
        </p:txBody>
      </p:sp>
      <p:sp>
        <p:nvSpPr>
          <p:cNvPr id="25605" name="Foliennummernplatzhalter 5">
            <a:extLst>
              <a:ext uri="{FF2B5EF4-FFF2-40B4-BE49-F238E27FC236}">
                <a16:creationId xmlns:a16="http://schemas.microsoft.com/office/drawing/2014/main" id="{A5296C76-8A1C-4FB9-A060-198D9BBFD9F5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AB7029D-B77C-43FF-A623-D59260AF3F17}" type="slidenum">
              <a:rPr lang="de-DE" altLang="de-DE" smtClean="0"/>
              <a:pPr/>
              <a:t>54</a:t>
            </a:fld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platzhalter 1">
            <a:extLst>
              <a:ext uri="{FF2B5EF4-FFF2-40B4-BE49-F238E27FC236}">
                <a16:creationId xmlns:a16="http://schemas.microsoft.com/office/drawing/2014/main" id="{C08DD927-4682-4F4A-A869-A398DAF54D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>
          <a:xfrm>
            <a:off x="539749" y="742950"/>
            <a:ext cx="10162517" cy="5716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2400" dirty="0">
                <a:solidFill>
                  <a:schemeClr val="accent5">
                    <a:lumMod val="50000"/>
                  </a:schemeClr>
                </a:solidFill>
              </a:rPr>
              <a:t>Alternativen </a:t>
            </a:r>
            <a:br>
              <a:rPr lang="de-DE" altLang="de-DE" sz="24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de-DE" altLang="de-DE" sz="2400" b="0" dirty="0"/>
              <a:t>-	</a:t>
            </a:r>
            <a:r>
              <a:rPr lang="de-DE" altLang="de-DE" sz="2000" b="0" dirty="0"/>
              <a:t>Einheitspatent</a:t>
            </a:r>
            <a:br>
              <a:rPr lang="de-DE" altLang="de-DE" sz="2000" b="0" dirty="0"/>
            </a:br>
            <a:r>
              <a:rPr lang="de-DE" altLang="de-DE" sz="2000" b="0" dirty="0"/>
              <a:t>-	Bündelpatent ohne </a:t>
            </a:r>
            <a:r>
              <a:rPr lang="de-DE" altLang="de-DE" sz="2000" b="0" dirty="0" err="1"/>
              <a:t>opt</a:t>
            </a:r>
            <a:r>
              <a:rPr lang="de-DE" altLang="de-DE" sz="2000" b="0" dirty="0"/>
              <a:t>-out</a:t>
            </a:r>
            <a:br>
              <a:rPr lang="de-DE" altLang="de-DE" sz="2000" b="0" dirty="0"/>
            </a:br>
            <a:r>
              <a:rPr lang="de-DE" altLang="de-DE" sz="2000" b="0" dirty="0"/>
              <a:t>- Bündelpatent mit </a:t>
            </a:r>
            <a:r>
              <a:rPr lang="de-DE" altLang="de-DE" sz="2000" b="0" dirty="0" err="1"/>
              <a:t>opt</a:t>
            </a:r>
            <a:r>
              <a:rPr lang="de-DE" altLang="de-DE" sz="2000" b="0" dirty="0"/>
              <a:t>-out </a:t>
            </a:r>
          </a:p>
          <a:p>
            <a:r>
              <a:rPr lang="de-DE" altLang="de-DE" sz="2400" b="0" dirty="0"/>
              <a:t>Einheitspatent + Bündelpatent parallel </a:t>
            </a:r>
            <a:br>
              <a:rPr lang="de-DE" altLang="de-DE" sz="2400" b="0" dirty="0"/>
            </a:br>
            <a:r>
              <a:rPr lang="de-DE" altLang="de-DE" sz="2400" b="0" dirty="0"/>
              <a:t>	</a:t>
            </a:r>
            <a:r>
              <a:rPr lang="de-DE" altLang="de-DE" sz="2000" b="0" dirty="0"/>
              <a:t>(geringfügig modifiziert </a:t>
            </a:r>
            <a:r>
              <a:rPr lang="de-DE" altLang="de-DE" sz="2000" b="0" dirty="0" err="1"/>
              <a:t>wg</a:t>
            </a:r>
            <a:r>
              <a:rPr lang="de-DE" altLang="de-DE" sz="2000" b="0" dirty="0"/>
              <a:t> Doppelpatentierung) </a:t>
            </a:r>
          </a:p>
          <a:p>
            <a:r>
              <a:rPr lang="de-DE" altLang="de-DE" sz="2400" b="0" dirty="0"/>
              <a:t>Einheitspatent + nationale Patente parallel </a:t>
            </a:r>
            <a:br>
              <a:rPr lang="de-DE" altLang="de-DE" sz="2400" b="0" dirty="0"/>
            </a:br>
            <a:r>
              <a:rPr lang="de-DE" altLang="de-DE" sz="2400" b="0" dirty="0"/>
              <a:t>	</a:t>
            </a:r>
            <a:r>
              <a:rPr lang="de-DE" altLang="de-DE" sz="2000" b="0" dirty="0"/>
              <a:t>(Ersatz des DE-Doppelschutzverbots durch Verbot doppelter Inanspruchnahme) </a:t>
            </a:r>
          </a:p>
          <a:p>
            <a:r>
              <a:rPr lang="de-DE" altLang="de-DE" sz="2400" b="0" dirty="0"/>
              <a:t>Einheitspatent + </a:t>
            </a:r>
            <a:r>
              <a:rPr lang="de-DE" altLang="de-DE" sz="2400" b="0" dirty="0" err="1"/>
              <a:t>GebrM</a:t>
            </a:r>
            <a:r>
              <a:rPr lang="de-DE" altLang="de-DE" sz="2400" b="0" dirty="0"/>
              <a:t> (kein Doppelschutzverbot) </a:t>
            </a:r>
          </a:p>
          <a:p>
            <a:r>
              <a:rPr lang="de-DE" altLang="de-DE" sz="2400" b="0" dirty="0"/>
              <a:t>Umsteigen auf nationale Patente </a:t>
            </a:r>
            <a:br>
              <a:rPr lang="de-DE" altLang="de-DE" sz="2400" b="0" dirty="0"/>
            </a:br>
            <a:r>
              <a:rPr lang="de-DE" altLang="de-DE" sz="2000" b="0" dirty="0"/>
              <a:t>Kosten?  Geschwindigkeit?  Qualität?  </a:t>
            </a:r>
            <a:r>
              <a:rPr lang="de-DE" altLang="de-DE" sz="2000" b="0" dirty="0" err="1"/>
              <a:t>Anmelderfreundlichkeit</a:t>
            </a:r>
            <a:r>
              <a:rPr lang="de-DE" altLang="de-DE" sz="2000" b="0" dirty="0"/>
              <a:t>?</a:t>
            </a:r>
          </a:p>
          <a:p>
            <a:endParaRPr lang="de-DE" altLang="de-DE" dirty="0"/>
          </a:p>
        </p:txBody>
      </p:sp>
      <p:sp>
        <p:nvSpPr>
          <p:cNvPr id="25603" name="Textplatzhalter 3">
            <a:extLst>
              <a:ext uri="{FF2B5EF4-FFF2-40B4-BE49-F238E27FC236}">
                <a16:creationId xmlns:a16="http://schemas.microsoft.com/office/drawing/2014/main" id="{F52C8B87-00FA-4E53-A208-262202B60E3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auto">
          <a:xfrm>
            <a:off x="539750" y="252413"/>
            <a:ext cx="9642475" cy="568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2400" dirty="0"/>
              <a:t>Das Einheitspatent - Merkpunkte</a:t>
            </a:r>
          </a:p>
        </p:txBody>
      </p:sp>
      <p:sp>
        <p:nvSpPr>
          <p:cNvPr id="25604" name="Datumsplatzhalter 4">
            <a:extLst>
              <a:ext uri="{FF2B5EF4-FFF2-40B4-BE49-F238E27FC236}">
                <a16:creationId xmlns:a16="http://schemas.microsoft.com/office/drawing/2014/main" id="{FDFA8D71-BD0F-4460-AD9F-43359CBC451F}"/>
              </a:ext>
            </a:extLst>
          </p:cNvPr>
          <p:cNvSpPr>
            <a:spLocks noGrp="1"/>
          </p:cNvSpPr>
          <p:nvPr>
            <p:ph type="dt" sz="quarter" idx="2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6BECD6-46D3-44A6-B66C-40F272E85F4E}" type="datetime1">
              <a:rPr lang="de-DE" alt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28.04.2021</a:t>
            </a:fld>
            <a:endParaRPr lang="de-DE" altLang="de-DE"/>
          </a:p>
        </p:txBody>
      </p:sp>
      <p:sp>
        <p:nvSpPr>
          <p:cNvPr id="25605" name="Foliennummernplatzhalter 5">
            <a:extLst>
              <a:ext uri="{FF2B5EF4-FFF2-40B4-BE49-F238E27FC236}">
                <a16:creationId xmlns:a16="http://schemas.microsoft.com/office/drawing/2014/main" id="{A5296C76-8A1C-4FB9-A060-198D9BBFD9F5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AB7029D-B77C-43FF-A623-D59260AF3F17}" type="slidenum">
              <a:rPr lang="de-DE" altLang="de-DE" smtClean="0"/>
              <a:pPr/>
              <a:t>55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7270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platzhalter 1">
            <a:extLst>
              <a:ext uri="{FF2B5EF4-FFF2-40B4-BE49-F238E27FC236}">
                <a16:creationId xmlns:a16="http://schemas.microsoft.com/office/drawing/2014/main" id="{88015A6E-B325-4E15-9A64-23F038BE5CD7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539750" y="1992313"/>
            <a:ext cx="9640888" cy="4179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de-DE" altLang="de-DE" dirty="0"/>
              <a:t>Vielen Dank!</a:t>
            </a:r>
          </a:p>
        </p:txBody>
      </p:sp>
      <p:sp>
        <p:nvSpPr>
          <p:cNvPr id="24578" name="Titel 2">
            <a:extLst>
              <a:ext uri="{FF2B5EF4-FFF2-40B4-BE49-F238E27FC236}">
                <a16:creationId xmlns:a16="http://schemas.microsoft.com/office/drawing/2014/main" id="{5F0C75EF-8CAC-4BDB-A7B6-BDFFAEDC39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466725"/>
            <a:ext cx="9640888" cy="385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24579" name="Datumsplatzhalter 3">
            <a:extLst>
              <a:ext uri="{FF2B5EF4-FFF2-40B4-BE49-F238E27FC236}">
                <a16:creationId xmlns:a16="http://schemas.microsoft.com/office/drawing/2014/main" id="{F8E37419-2976-4E75-AFA4-817392870608}"/>
              </a:ext>
            </a:extLst>
          </p:cNvPr>
          <p:cNvSpPr>
            <a:spLocks noGrp="1" noChangeArrowheads="1"/>
          </p:cNvSpPr>
          <p:nvPr>
            <p:ph type="dt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CB49852-C53B-42B3-A06D-502D386CCA9C}" type="datetime1">
              <a:rPr lang="de-DE" altLang="de-DE" smtClean="0"/>
              <a:pPr/>
              <a:t>28.04.2021</a:t>
            </a:fld>
            <a:endParaRPr lang="de-DE" altLang="de-DE"/>
          </a:p>
        </p:txBody>
      </p:sp>
      <p:sp>
        <p:nvSpPr>
          <p:cNvPr id="24580" name="Foliennummernplatzhalter 4">
            <a:extLst>
              <a:ext uri="{FF2B5EF4-FFF2-40B4-BE49-F238E27FC236}">
                <a16:creationId xmlns:a16="http://schemas.microsoft.com/office/drawing/2014/main" id="{D48810ED-17B7-4CA2-926F-2FAA88AA8B84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2CEBE7E-8A62-44AA-B516-563B905BCEAA}" type="slidenum">
              <a:rPr lang="de-DE" altLang="de-DE" smtClean="0"/>
              <a:pPr/>
              <a:t>56</a:t>
            </a:fld>
            <a:endParaRPr lang="de-DE" altLang="de-DE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4D1F020A-1817-43BB-B5C9-179119CA611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7867E71-757A-4026-8A3B-8EC0435C321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B399672-2EB0-49CC-AE0C-54DCEB14CDB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altLang="de-DE" dirty="0"/>
              <a:t>Joachim Mader</a:t>
            </a:r>
            <a:br>
              <a:rPr lang="de-DE" altLang="de-DE" dirty="0"/>
            </a:br>
            <a:r>
              <a:rPr lang="de-DE" altLang="de-DE" b="0" dirty="0"/>
              <a:t>mader@bardehle.de</a:t>
            </a:r>
          </a:p>
          <a:p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296E603-9A68-4BB4-B5DD-1A13945F74D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de-DE" altLang="de-DE" dirty="0"/>
              <a:t>Rudolf Teschemacher </a:t>
            </a:r>
            <a:r>
              <a:rPr lang="de-DE" altLang="de-DE" b="0" dirty="0"/>
              <a:t>teschemacher@bardehle.de</a:t>
            </a:r>
          </a:p>
          <a:p>
            <a:endParaRPr lang="de-DE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4936513A-0FCA-4CE5-81CA-2166005A25C6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539750" y="6459538"/>
            <a:ext cx="993775" cy="3651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0708B6-E917-4743-9725-710BB703C262}" type="datetime1">
              <a:rPr kumimoji="0" lang="de-DE" altLang="de-D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28.04.2021</a:t>
            </a:fld>
            <a:endParaRPr kumimoji="0" lang="de-DE" altLang="de-DE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Bildplatzhalter 8" descr="Ein Bild, das Person, Mann, Anzug, Wand enthält.&#10;&#10;Automatisch generierte Beschreibung">
            <a:extLst>
              <a:ext uri="{FF2B5EF4-FFF2-40B4-BE49-F238E27FC236}">
                <a16:creationId xmlns:a16="http://schemas.microsoft.com/office/drawing/2014/main" id="{F2A01F46-5757-47B6-A6F4-447A84400972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" b="779"/>
          <a:stretch>
            <a:fillRect/>
          </a:stretch>
        </p:blipFill>
        <p:spPr>
          <a:xfrm>
            <a:off x="4454525" y="2462213"/>
            <a:ext cx="1866900" cy="2573337"/>
          </a:xfrm>
        </p:spPr>
      </p:pic>
      <p:pic>
        <p:nvPicPr>
          <p:cNvPr id="19" name="Bildplatzhalter 18" descr="Ein Bild, das Anzug, Person, Mann, stehend enthält.&#10;&#10;Automatisch generierte Beschreibung">
            <a:extLst>
              <a:ext uri="{FF2B5EF4-FFF2-40B4-BE49-F238E27FC236}">
                <a16:creationId xmlns:a16="http://schemas.microsoft.com/office/drawing/2014/main" id="{3DF22D76-27CB-4E30-AB9D-90C3EB75594A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5" b="2605"/>
          <a:stretch>
            <a:fillRect/>
          </a:stretch>
        </p:blipFill>
        <p:spPr>
          <a:xfrm>
            <a:off x="7265988" y="2519363"/>
            <a:ext cx="1866900" cy="2479675"/>
          </a:xfrm>
        </p:spPr>
      </p:pic>
    </p:spTree>
    <p:extLst>
      <p:ext uri="{BB962C8B-B14F-4D97-AF65-F5344CB8AC3E}">
        <p14:creationId xmlns:p14="http://schemas.microsoft.com/office/powerpoint/2010/main" val="296140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92DFD1F-CF96-4B08-B76F-6B4821215245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539750" y="6459538"/>
            <a:ext cx="993775" cy="3651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D7E0CE-985A-4D29-9B77-C1EF9D42F6D0}" type="datetime1">
              <a:rPr kumimoji="0" lang="de-DE" altLang="de-D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28.04.2021</a:t>
            </a:fld>
            <a:endParaRPr kumimoji="0" lang="de-DE" altLang="de-DE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150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platzhalter 1">
            <a:extLst>
              <a:ext uri="{FF2B5EF4-FFF2-40B4-BE49-F238E27FC236}">
                <a16:creationId xmlns:a16="http://schemas.microsoft.com/office/drawing/2014/main" id="{32CC9787-375E-4069-BB9F-3348141554EA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539750" y="1272910"/>
            <a:ext cx="11009082" cy="51183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35012" lvl="1" indent="0">
              <a:spcBef>
                <a:spcPct val="0"/>
              </a:spcBef>
              <a:buNone/>
            </a:pPr>
            <a:r>
              <a:rPr lang="de-DE" altLang="de-DE" b="1" dirty="0"/>
              <a:t>Alternativen zum GPÜ			</a:t>
            </a:r>
          </a:p>
          <a:p>
            <a:pPr marL="735012" lvl="1" indent="0">
              <a:spcBef>
                <a:spcPct val="0"/>
              </a:spcBef>
              <a:buNone/>
            </a:pPr>
            <a:r>
              <a:rPr lang="de-DE" altLang="de-DE" sz="2000" dirty="0"/>
              <a:t>07/2000		EU Kommission</a:t>
            </a:r>
          </a:p>
          <a:p>
            <a:pPr marL="735012" lvl="1" indent="0">
              <a:spcBef>
                <a:spcPct val="0"/>
              </a:spcBef>
              <a:buNone/>
            </a:pPr>
            <a:r>
              <a:rPr lang="de-DE" altLang="de-DE" sz="2000" dirty="0"/>
              <a:t>			Entwurf einer</a:t>
            </a:r>
            <a:br>
              <a:rPr lang="de-DE" altLang="de-DE" sz="2000" dirty="0"/>
            </a:br>
            <a:r>
              <a:rPr lang="de-DE" altLang="de-DE" sz="2000" dirty="0"/>
              <a:t>			Verordnung über das Gemeinschaftspatent (VOGP)</a:t>
            </a:r>
          </a:p>
          <a:p>
            <a:pPr marL="1192212" lvl="1" indent="-457200">
              <a:spcBef>
                <a:spcPct val="0"/>
              </a:spcBef>
              <a:buAutoNum type="arabicPlain" startAt="2003"/>
            </a:pPr>
            <a:r>
              <a:rPr lang="de-DE" altLang="de-DE" sz="2000" dirty="0"/>
              <a:t>„Common </a:t>
            </a:r>
            <a:r>
              <a:rPr lang="de-DE" altLang="de-DE" sz="2000" dirty="0" err="1"/>
              <a:t>approach</a:t>
            </a:r>
            <a:r>
              <a:rPr lang="de-DE" altLang="de-DE" sz="2000" dirty="0"/>
              <a:t>“ des Wettbewerbsrats</a:t>
            </a:r>
            <a:br>
              <a:rPr lang="de-DE" altLang="de-DE" sz="2000" dirty="0"/>
            </a:br>
            <a:r>
              <a:rPr lang="de-DE" altLang="de-DE" sz="2000" dirty="0"/>
              <a:t>			EU </a:t>
            </a:r>
            <a:r>
              <a:rPr lang="de-DE" altLang="de-DE" sz="2000" dirty="0" err="1"/>
              <a:t>Draft</a:t>
            </a:r>
            <a:r>
              <a:rPr lang="de-DE" altLang="de-DE" sz="2000" dirty="0"/>
              <a:t> 15086/03 </a:t>
            </a:r>
          </a:p>
          <a:p>
            <a:pPr marL="735012" lvl="1" indent="0">
              <a:spcBef>
                <a:spcPct val="0"/>
              </a:spcBef>
              <a:buNone/>
            </a:pPr>
            <a:r>
              <a:rPr lang="de-DE" altLang="de-DE" sz="2000" dirty="0"/>
              <a:t>			</a:t>
            </a:r>
            <a:r>
              <a:rPr lang="de-DE" altLang="de-DE" sz="1800" dirty="0"/>
              <a:t>●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	Übersetzung der Ansprüche in alle Amtssprachen der EU</a:t>
            </a:r>
            <a:b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				soweit ein Staat nicht verzichtet </a:t>
            </a:r>
          </a:p>
          <a:p>
            <a:pPr marL="735012" lvl="1" indent="0">
              <a:spcBef>
                <a:spcPct val="0"/>
              </a:spcBef>
              <a:buNone/>
            </a:pP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de-DE" altLang="de-DE" sz="1800" dirty="0"/>
              <a:t>● 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	Gemeinschaftsgericht beim Gericht 1. Instanz der EU</a:t>
            </a:r>
          </a:p>
          <a:p>
            <a:pPr marL="735012" lvl="1" indent="0">
              <a:spcBef>
                <a:spcPct val="0"/>
              </a:spcBef>
              <a:buNone/>
            </a:pP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de-DE" altLang="de-DE" sz="1800" dirty="0"/>
              <a:t>● 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	Wahrnehmung von Aufgaben des EPA durch nationale Ämter </a:t>
            </a:r>
            <a:b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alt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5012" lvl="1" indent="0">
              <a:spcBef>
                <a:spcPct val="0"/>
              </a:spcBef>
              <a:buNone/>
            </a:pPr>
            <a:r>
              <a:rPr lang="de-DE" altLang="de-DE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►	Ablehnung durch Benutzer </a:t>
            </a:r>
            <a:r>
              <a:rPr lang="de-DE" altLang="de-DE" sz="2000" dirty="0"/>
              <a:t>				</a:t>
            </a:r>
          </a:p>
        </p:txBody>
      </p:sp>
      <p:sp>
        <p:nvSpPr>
          <p:cNvPr id="20482" name="Textplatzhalter 2">
            <a:extLst>
              <a:ext uri="{FF2B5EF4-FFF2-40B4-BE49-F238E27FC236}">
                <a16:creationId xmlns:a16="http://schemas.microsoft.com/office/drawing/2014/main" id="{D1F472C6-8C12-4E46-B53C-F9BB105F61E3}"/>
              </a:ext>
            </a:extLst>
          </p:cNvPr>
          <p:cNvSpPr>
            <a:spLocks noGrp="1" noChangeArrowheads="1"/>
          </p:cNvSpPr>
          <p:nvPr>
            <p:ph type="body" sz="quarter" idx="21"/>
          </p:nvPr>
        </p:nvSpPr>
        <p:spPr bwMode="auto">
          <a:xfrm>
            <a:off x="539750" y="455613"/>
            <a:ext cx="9642475" cy="29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/>
              <a:t>Ein Patent für den gemeinsamen Markt – Wege und Irrwege</a:t>
            </a:r>
          </a:p>
        </p:txBody>
      </p:sp>
      <p:sp>
        <p:nvSpPr>
          <p:cNvPr id="20484" name="Datumsplatzhalter 4">
            <a:extLst>
              <a:ext uri="{FF2B5EF4-FFF2-40B4-BE49-F238E27FC236}">
                <a16:creationId xmlns:a16="http://schemas.microsoft.com/office/drawing/2014/main" id="{85018B30-67C0-41AE-B0C4-34CCD357EE94}"/>
              </a:ext>
            </a:extLst>
          </p:cNvPr>
          <p:cNvSpPr>
            <a:spLocks noGrp="1" noChangeArrowheads="1"/>
          </p:cNvSpPr>
          <p:nvPr>
            <p:ph type="dt" sz="quarter" idx="2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1461AEF-3AA1-477C-A1D6-85C6F332F5F1}" type="datetime1">
              <a:rPr lang="de-DE" altLang="de-DE" smtClean="0"/>
              <a:pPr/>
              <a:t>28.04.2021</a:t>
            </a:fld>
            <a:endParaRPr lang="de-DE" altLang="de-DE"/>
          </a:p>
        </p:txBody>
      </p:sp>
      <p:sp>
        <p:nvSpPr>
          <p:cNvPr id="20485" name="Foliennummernplatzhalter 5">
            <a:extLst>
              <a:ext uri="{FF2B5EF4-FFF2-40B4-BE49-F238E27FC236}">
                <a16:creationId xmlns:a16="http://schemas.microsoft.com/office/drawing/2014/main" id="{496083E2-D976-43EA-918C-B557615E18FB}"/>
              </a:ext>
            </a:extLst>
          </p:cNvPr>
          <p:cNvSpPr>
            <a:spLocks noGrp="1" noChangeArrowheads="1"/>
          </p:cNvSpPr>
          <p:nvPr>
            <p:ph type="sldNum" sz="quarter" idx="2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68E97D5-4826-4A02-8628-FB3C96E865CF}" type="slidenum">
              <a:rPr lang="de-DE" altLang="de-DE" smtClean="0"/>
              <a:pPr/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2124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platzhalter 1">
            <a:extLst>
              <a:ext uri="{FF2B5EF4-FFF2-40B4-BE49-F238E27FC236}">
                <a16:creationId xmlns:a16="http://schemas.microsoft.com/office/drawing/2014/main" id="{32CC9787-375E-4069-BB9F-3348141554EA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539750" y="1272910"/>
            <a:ext cx="11009082" cy="51183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35012" lvl="1" indent="0">
              <a:spcBef>
                <a:spcPct val="0"/>
              </a:spcBef>
              <a:buNone/>
            </a:pPr>
            <a:r>
              <a:rPr lang="de-DE" altLang="de-DE" b="1" dirty="0"/>
              <a:t>Alternativen zum GPÜ			</a:t>
            </a:r>
          </a:p>
          <a:p>
            <a:pPr marL="1192212" lvl="1" indent="-457200">
              <a:spcBef>
                <a:spcPct val="0"/>
              </a:spcBef>
              <a:buAutoNum type="arabicPlain" startAt="1999"/>
            </a:pPr>
            <a:r>
              <a:rPr lang="de-DE" altLang="de-DE" sz="2000" dirty="0"/>
              <a:t>		EPO Working Party on Patent Litigation	</a:t>
            </a:r>
            <a:r>
              <a:rPr lang="de-DE" altLang="de-DE" dirty="0"/>
              <a:t>		</a:t>
            </a:r>
          </a:p>
          <a:p>
            <a:pPr marL="735012" lvl="1" indent="0">
              <a:spcBef>
                <a:spcPct val="0"/>
              </a:spcBef>
              <a:buNone/>
            </a:pPr>
            <a:r>
              <a:rPr lang="de-DE" altLang="de-DE" sz="2000" dirty="0"/>
              <a:t>			</a:t>
            </a:r>
            <a:r>
              <a:rPr lang="de-DE" altLang="de-DE" sz="1800" dirty="0"/>
              <a:t>Beschränkung auf</a:t>
            </a:r>
            <a:br>
              <a:rPr lang="de-DE" altLang="de-DE" sz="1800" dirty="0"/>
            </a:br>
            <a:r>
              <a:rPr lang="de-DE" altLang="de-DE" sz="1800" dirty="0"/>
              <a:t>			</a:t>
            </a:r>
            <a:r>
              <a:rPr lang="de-DE" altLang="de-DE" sz="2000" b="1" dirty="0">
                <a:solidFill>
                  <a:schemeClr val="accent5">
                    <a:lumMod val="50000"/>
                  </a:schemeClr>
                </a:solidFill>
              </a:rPr>
              <a:t>Harmonisierung der Verletzungsstreitigkeiten </a:t>
            </a:r>
            <a:br>
              <a:rPr lang="de-DE" altLang="de-DE" sz="2000" dirty="0"/>
            </a:br>
            <a:r>
              <a:rPr lang="de-DE" altLang="de-DE" sz="1800" dirty="0"/>
              <a:t> 			durch ein fakultatives Protokoll zum EPÜ</a:t>
            </a:r>
          </a:p>
          <a:p>
            <a:pPr marL="735012" lvl="1" indent="0">
              <a:spcBef>
                <a:spcPct val="0"/>
              </a:spcBef>
              <a:buNone/>
            </a:pPr>
            <a:r>
              <a:rPr lang="de-DE" altLang="de-DE" sz="2000" dirty="0"/>
              <a:t>2003		European Patent Litigation Agreement (</a:t>
            </a:r>
            <a:r>
              <a:rPr lang="de-DE" altLang="de-DE" sz="2000" b="1" dirty="0">
                <a:solidFill>
                  <a:schemeClr val="accent5">
                    <a:lumMod val="50000"/>
                  </a:schemeClr>
                </a:solidFill>
              </a:rPr>
              <a:t>EPLA</a:t>
            </a:r>
            <a:r>
              <a:rPr lang="de-DE" altLang="de-DE" sz="2000" dirty="0"/>
              <a:t>)*</a:t>
            </a:r>
          </a:p>
          <a:p>
            <a:pPr marL="735012" lvl="1" indent="0">
              <a:spcBef>
                <a:spcPct val="0"/>
              </a:spcBef>
              <a:buNone/>
            </a:pPr>
            <a:r>
              <a:rPr lang="de-DE" altLang="de-DE" sz="2000" dirty="0"/>
              <a:t>			breite Akzeptanz bei den Benutzern</a:t>
            </a:r>
            <a:br>
              <a:rPr lang="de-DE" altLang="de-DE" sz="2000" dirty="0"/>
            </a:br>
            <a:r>
              <a:rPr lang="de-DE" altLang="de-DE" sz="2000" dirty="0"/>
              <a:t>			weitestgehender Konsens unter den Vertragsstaaten</a:t>
            </a:r>
          </a:p>
          <a:p>
            <a:pPr marL="735012" lvl="1" indent="0">
              <a:spcBef>
                <a:spcPct val="0"/>
              </a:spcBef>
              <a:buNone/>
            </a:pPr>
            <a:r>
              <a:rPr lang="de-DE" altLang="de-DE" sz="2000" dirty="0"/>
              <a:t>2006		</a:t>
            </a:r>
            <a:r>
              <a:rPr lang="de-DE" altLang="de-DE" sz="2000" b="1" dirty="0">
                <a:solidFill>
                  <a:schemeClr val="accent5">
                    <a:lumMod val="50000"/>
                  </a:schemeClr>
                </a:solidFill>
              </a:rPr>
              <a:t>Veto der EU Kommission</a:t>
            </a:r>
            <a:r>
              <a:rPr lang="de-DE" altLang="de-DE" sz="2000" dirty="0"/>
              <a:t> im Zusammenwirken mit FR</a:t>
            </a:r>
          </a:p>
          <a:p>
            <a:pPr marL="735012" lvl="1" indent="0">
              <a:spcBef>
                <a:spcPct val="0"/>
              </a:spcBef>
              <a:buNone/>
            </a:pPr>
            <a:r>
              <a:rPr lang="de-DE" altLang="de-DE" sz="2000" dirty="0"/>
              <a:t>			</a:t>
            </a:r>
            <a:r>
              <a:rPr lang="de-DE" altLang="de-DE" sz="1800" dirty="0"/>
              <a:t>angeblich ausschließliche Zuständigkeit der EU</a:t>
            </a:r>
            <a:br>
              <a:rPr lang="de-DE" altLang="de-DE" sz="1800" dirty="0"/>
            </a:br>
            <a:r>
              <a:rPr lang="de-DE" altLang="de-DE" sz="1800" dirty="0"/>
              <a:t>			unter Berufung auf ein nicht veröffentlichtes Gutachten </a:t>
            </a:r>
            <a:br>
              <a:rPr lang="de-DE" altLang="de-DE" sz="1800" dirty="0"/>
            </a:br>
            <a:r>
              <a:rPr lang="de-DE" altLang="de-DE" sz="1800" dirty="0"/>
              <a:t>			des Rechtsdiensts des EU Parlaments </a:t>
            </a:r>
          </a:p>
          <a:p>
            <a:pPr marL="735012" lvl="1" indent="0">
              <a:spcBef>
                <a:spcPct val="0"/>
              </a:spcBef>
              <a:buNone/>
            </a:pPr>
            <a:r>
              <a:rPr lang="de-DE" altLang="de-DE" sz="1100" dirty="0"/>
              <a:t>			*Unveröffentlicht, von der EPA </a:t>
            </a:r>
            <a:r>
              <a:rPr lang="de-DE" altLang="de-DE" sz="1100" dirty="0" err="1"/>
              <a:t>website</a:t>
            </a:r>
            <a:r>
              <a:rPr lang="de-DE" altLang="de-DE" sz="1100" dirty="0"/>
              <a:t> entfernt, Überblick in ABL. EPA 2005, Sonderausgabe, S. 44 </a:t>
            </a:r>
          </a:p>
          <a:p>
            <a:pPr marL="735012" lvl="1" indent="0">
              <a:spcBef>
                <a:spcPct val="0"/>
              </a:spcBef>
              <a:buNone/>
            </a:pPr>
            <a:r>
              <a:rPr lang="de-DE" altLang="de-DE" sz="2000" dirty="0"/>
              <a:t>			</a:t>
            </a:r>
          </a:p>
          <a:p>
            <a:pPr marL="735012" lvl="1" indent="0">
              <a:spcBef>
                <a:spcPct val="0"/>
              </a:spcBef>
              <a:buNone/>
            </a:pPr>
            <a:r>
              <a:rPr lang="de-DE" altLang="de-DE" sz="2000" dirty="0"/>
              <a:t>			</a:t>
            </a:r>
          </a:p>
        </p:txBody>
      </p:sp>
      <p:sp>
        <p:nvSpPr>
          <p:cNvPr id="20482" name="Textplatzhalter 2">
            <a:extLst>
              <a:ext uri="{FF2B5EF4-FFF2-40B4-BE49-F238E27FC236}">
                <a16:creationId xmlns:a16="http://schemas.microsoft.com/office/drawing/2014/main" id="{D1F472C6-8C12-4E46-B53C-F9BB105F61E3}"/>
              </a:ext>
            </a:extLst>
          </p:cNvPr>
          <p:cNvSpPr>
            <a:spLocks noGrp="1" noChangeArrowheads="1"/>
          </p:cNvSpPr>
          <p:nvPr>
            <p:ph type="body" sz="quarter" idx="21"/>
          </p:nvPr>
        </p:nvSpPr>
        <p:spPr bwMode="auto">
          <a:xfrm>
            <a:off x="539750" y="455613"/>
            <a:ext cx="9642475" cy="29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/>
              <a:t>Ein Patent für den gemeinsamen Markt – Wege und Irrwege</a:t>
            </a:r>
          </a:p>
        </p:txBody>
      </p:sp>
      <p:sp>
        <p:nvSpPr>
          <p:cNvPr id="20484" name="Datumsplatzhalter 4">
            <a:extLst>
              <a:ext uri="{FF2B5EF4-FFF2-40B4-BE49-F238E27FC236}">
                <a16:creationId xmlns:a16="http://schemas.microsoft.com/office/drawing/2014/main" id="{85018B30-67C0-41AE-B0C4-34CCD357EE94}"/>
              </a:ext>
            </a:extLst>
          </p:cNvPr>
          <p:cNvSpPr>
            <a:spLocks noGrp="1" noChangeArrowheads="1"/>
          </p:cNvSpPr>
          <p:nvPr>
            <p:ph type="dt" sz="quarter" idx="2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1461AEF-3AA1-477C-A1D6-85C6F332F5F1}" type="datetime1">
              <a:rPr lang="de-DE" altLang="de-DE" smtClean="0"/>
              <a:pPr/>
              <a:t>28.04.2021</a:t>
            </a:fld>
            <a:endParaRPr lang="de-DE" altLang="de-DE"/>
          </a:p>
        </p:txBody>
      </p:sp>
      <p:sp>
        <p:nvSpPr>
          <p:cNvPr id="20485" name="Foliennummernplatzhalter 5">
            <a:extLst>
              <a:ext uri="{FF2B5EF4-FFF2-40B4-BE49-F238E27FC236}">
                <a16:creationId xmlns:a16="http://schemas.microsoft.com/office/drawing/2014/main" id="{496083E2-D976-43EA-918C-B557615E18FB}"/>
              </a:ext>
            </a:extLst>
          </p:cNvPr>
          <p:cNvSpPr>
            <a:spLocks noGrp="1" noChangeArrowheads="1"/>
          </p:cNvSpPr>
          <p:nvPr>
            <p:ph type="sldNum" sz="quarter" idx="2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68E97D5-4826-4A02-8628-FB3C96E865CF}" type="slidenum">
              <a:rPr lang="de-DE" altLang="de-DE" smtClean="0"/>
              <a:pPr/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0694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platzhalter 1">
            <a:extLst>
              <a:ext uri="{FF2B5EF4-FFF2-40B4-BE49-F238E27FC236}">
                <a16:creationId xmlns:a16="http://schemas.microsoft.com/office/drawing/2014/main" id="{C3BC2A3E-4C0B-4801-80D4-D45EFBCEA40F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539750" y="2029827"/>
            <a:ext cx="9640888" cy="4179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de-DE" altLang="de-DE" dirty="0"/>
              <a:t>	</a:t>
            </a:r>
            <a:r>
              <a:rPr lang="de-DE" altLang="de-DE" sz="3200" dirty="0"/>
              <a:t>Das Einheitspatentpaket </a:t>
            </a:r>
          </a:p>
          <a:p>
            <a:pPr marL="0" indent="0">
              <a:spcBef>
                <a:spcPct val="0"/>
              </a:spcBef>
              <a:buNone/>
            </a:pPr>
            <a:r>
              <a:rPr lang="de-DE" altLang="de-DE" sz="2400" dirty="0"/>
              <a:t>	Struktur – Inkrafttreten – offene Fragen</a:t>
            </a:r>
          </a:p>
        </p:txBody>
      </p:sp>
      <p:sp>
        <p:nvSpPr>
          <p:cNvPr id="18434" name="Titel 2">
            <a:extLst>
              <a:ext uri="{FF2B5EF4-FFF2-40B4-BE49-F238E27FC236}">
                <a16:creationId xmlns:a16="http://schemas.microsoft.com/office/drawing/2014/main" id="{93B2308C-5AC2-4AE2-B888-9C50EA1D76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595627"/>
            <a:ext cx="9640888" cy="385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altLang="de-DE" dirty="0"/>
          </a:p>
        </p:txBody>
      </p:sp>
      <p:sp>
        <p:nvSpPr>
          <p:cNvPr id="18435" name="Datumsplatzhalter 3">
            <a:extLst>
              <a:ext uri="{FF2B5EF4-FFF2-40B4-BE49-F238E27FC236}">
                <a16:creationId xmlns:a16="http://schemas.microsoft.com/office/drawing/2014/main" id="{EC8C655F-0E92-44EF-8946-CE44C71F046E}"/>
              </a:ext>
            </a:extLst>
          </p:cNvPr>
          <p:cNvSpPr>
            <a:spLocks noGrp="1" noChangeArrowheads="1"/>
          </p:cNvSpPr>
          <p:nvPr>
            <p:ph type="dt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4C6BDF5-BFC0-4F5A-ADC2-8FBA2FE98BF9}" type="datetime1">
              <a:rPr lang="de-DE" altLang="de-DE" smtClean="0"/>
              <a:pPr/>
              <a:t>28.04.2021</a:t>
            </a:fld>
            <a:endParaRPr lang="de-DE" altLang="de-DE"/>
          </a:p>
        </p:txBody>
      </p:sp>
      <p:sp>
        <p:nvSpPr>
          <p:cNvPr id="18436" name="Foliennummernplatzhalter 4">
            <a:extLst>
              <a:ext uri="{FF2B5EF4-FFF2-40B4-BE49-F238E27FC236}">
                <a16:creationId xmlns:a16="http://schemas.microsoft.com/office/drawing/2014/main" id="{38472E1F-EC06-4ABE-9FEE-A13DA38897AE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20387A-742F-41D6-A373-835F01A49DBC}" type="slidenum">
              <a:rPr lang="de-DE" altLang="de-DE" smtClean="0"/>
              <a:pPr/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50121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platzhalter 1">
            <a:extLst>
              <a:ext uri="{FF2B5EF4-FFF2-40B4-BE49-F238E27FC236}">
                <a16:creationId xmlns:a16="http://schemas.microsoft.com/office/drawing/2014/main" id="{32CC9787-375E-4069-BB9F-3348141554EA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539750" y="1152063"/>
            <a:ext cx="11009082" cy="5239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35012" lvl="1" indent="0">
              <a:spcBef>
                <a:spcPct val="0"/>
              </a:spcBef>
              <a:buNone/>
            </a:pPr>
            <a:r>
              <a:rPr lang="de-DE" altLang="de-DE" sz="2000" b="1" dirty="0"/>
              <a:t>Eine neue Perspektive </a:t>
            </a:r>
          </a:p>
          <a:p>
            <a:pPr marL="735012" lvl="1" indent="0">
              <a:spcBef>
                <a:spcPct val="0"/>
              </a:spcBef>
              <a:buNone/>
            </a:pPr>
            <a:r>
              <a:rPr lang="de-DE" altLang="de-DE" sz="2000" b="1" dirty="0"/>
              <a:t>Die </a:t>
            </a:r>
            <a:r>
              <a:rPr lang="de-DE" altLang="de-DE" sz="2000" b="1" dirty="0">
                <a:solidFill>
                  <a:srgbClr val="002060"/>
                </a:solidFill>
              </a:rPr>
              <a:t>verstärkte Zusammenarbeit </a:t>
            </a:r>
            <a:r>
              <a:rPr lang="de-DE" altLang="de-DE" sz="2000" b="1" dirty="0"/>
              <a:t>zwischen einer Gruppe von EU-Staaten </a:t>
            </a:r>
            <a:br>
              <a:rPr lang="de-DE" altLang="de-DE" sz="2000" b="1" dirty="0"/>
            </a:br>
            <a:r>
              <a:rPr lang="de-DE" altLang="de-DE" sz="2000" b="1" dirty="0"/>
              <a:t>nach dem Amsterdamer Vertrag (1997/1999)</a:t>
            </a:r>
          </a:p>
          <a:p>
            <a:pPr marL="735012" lvl="1" indent="0">
              <a:spcBef>
                <a:spcPct val="0"/>
              </a:spcBef>
              <a:buNone/>
            </a:pPr>
            <a:r>
              <a:rPr lang="de-DE" altLang="de-DE" sz="2000" b="1" dirty="0"/>
              <a:t>		</a:t>
            </a: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►	Überwindung des Grundsatzes der Einstimmigkeit im EU Recht</a:t>
            </a:r>
            <a:b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			Zusammenarbeit der „Willigen“</a:t>
            </a:r>
          </a:p>
          <a:p>
            <a:pPr marL="735012" lvl="1" indent="0">
              <a:spcBef>
                <a:spcPct val="0"/>
              </a:spcBef>
              <a:buNone/>
            </a:pPr>
            <a:r>
              <a:rPr lang="de-DE" sz="1800" dirty="0"/>
              <a:t>VERORDNUNG (EU) Nr. 1257/2012 </a:t>
            </a:r>
            <a:br>
              <a:rPr lang="de-DE" sz="1800" dirty="0"/>
            </a:br>
            <a:r>
              <a:rPr lang="de-DE" sz="1800" dirty="0"/>
              <a:t>über die Umsetzung der Verstärkten Zusammenarbeit </a:t>
            </a:r>
            <a:br>
              <a:rPr lang="de-DE" sz="1800" dirty="0"/>
            </a:br>
            <a:r>
              <a:rPr lang="de-DE" sz="1800" dirty="0"/>
              <a:t>im Bereich der Schaffung eines einheitlichen Patentschutzes, </a:t>
            </a:r>
            <a:r>
              <a:rPr lang="de-DE" sz="1800" dirty="0" err="1"/>
              <a:t>ABl.</a:t>
            </a:r>
            <a:r>
              <a:rPr lang="de-DE" sz="1800" dirty="0"/>
              <a:t> EPA 2013, 111 		 </a:t>
            </a:r>
          </a:p>
          <a:p>
            <a:pPr marL="735012" lvl="1" indent="0">
              <a:spcBef>
                <a:spcPct val="0"/>
              </a:spcBef>
              <a:buNone/>
            </a:pPr>
            <a:r>
              <a:rPr lang="de-DE" sz="1800" dirty="0"/>
              <a:t>VERORDNUNG (EU) Nr. 1260/2012 </a:t>
            </a:r>
            <a:br>
              <a:rPr lang="de-DE" sz="1800" dirty="0"/>
            </a:br>
            <a:r>
              <a:rPr lang="de-DE" sz="1800" dirty="0"/>
              <a:t>über die Umsetzung der verstärkten Zusammenarbeit </a:t>
            </a:r>
            <a:br>
              <a:rPr lang="de-DE" sz="1800" dirty="0"/>
            </a:br>
            <a:r>
              <a:rPr lang="de-DE" sz="1800" dirty="0"/>
              <a:t>im Bereich der Schaffung eines einheitlichen Patentschutzes im Hinblick auf die anzuwendenden Übersetzungsregelungen, </a:t>
            </a:r>
            <a:r>
              <a:rPr lang="de-DE" sz="1800" dirty="0" err="1"/>
              <a:t>ABl.</a:t>
            </a:r>
            <a:r>
              <a:rPr lang="de-DE" sz="1800" dirty="0"/>
              <a:t> EPA 2013, 132 	</a:t>
            </a:r>
          </a:p>
          <a:p>
            <a:pPr marL="735012" lvl="1" indent="0">
              <a:spcBef>
                <a:spcPct val="0"/>
              </a:spcBef>
              <a:buNone/>
            </a:pPr>
            <a:r>
              <a:rPr lang="de-DE" sz="1800" dirty="0"/>
              <a:t>ÜBEREINKOMMEN </a:t>
            </a:r>
            <a:br>
              <a:rPr lang="de-DE" sz="1800" dirty="0"/>
            </a:br>
            <a:r>
              <a:rPr lang="de-DE" sz="1800" dirty="0"/>
              <a:t>über ein einheitliches Patentgericht und dessen Satzung, </a:t>
            </a:r>
            <a:r>
              <a:rPr lang="de-DE" sz="1800" dirty="0" err="1"/>
              <a:t>ABl.</a:t>
            </a:r>
            <a:r>
              <a:rPr lang="de-DE" sz="1800" dirty="0"/>
              <a:t> EPA 2013,286 </a:t>
            </a:r>
            <a:br>
              <a:rPr lang="de-DE" altLang="de-DE" sz="2000" b="1" dirty="0"/>
            </a:br>
            <a:r>
              <a:rPr lang="de-DE" altLang="de-DE" sz="2000" b="1" dirty="0"/>
              <a:t>				</a:t>
            </a:r>
            <a:endParaRPr lang="de-DE" altLang="de-DE" sz="2000" dirty="0"/>
          </a:p>
        </p:txBody>
      </p:sp>
      <p:sp>
        <p:nvSpPr>
          <p:cNvPr id="20482" name="Textplatzhalter 2">
            <a:extLst>
              <a:ext uri="{FF2B5EF4-FFF2-40B4-BE49-F238E27FC236}">
                <a16:creationId xmlns:a16="http://schemas.microsoft.com/office/drawing/2014/main" id="{D1F472C6-8C12-4E46-B53C-F9BB105F61E3}"/>
              </a:ext>
            </a:extLst>
          </p:cNvPr>
          <p:cNvSpPr>
            <a:spLocks noGrp="1" noChangeArrowheads="1"/>
          </p:cNvSpPr>
          <p:nvPr>
            <p:ph type="body" sz="quarter" idx="21"/>
          </p:nvPr>
        </p:nvSpPr>
        <p:spPr bwMode="auto">
          <a:xfrm>
            <a:off x="539750" y="455613"/>
            <a:ext cx="9642475" cy="29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/>
              <a:t>Das Einheitspatentpaket - Struktur</a:t>
            </a:r>
          </a:p>
        </p:txBody>
      </p:sp>
      <p:sp>
        <p:nvSpPr>
          <p:cNvPr id="20484" name="Datumsplatzhalter 4">
            <a:extLst>
              <a:ext uri="{FF2B5EF4-FFF2-40B4-BE49-F238E27FC236}">
                <a16:creationId xmlns:a16="http://schemas.microsoft.com/office/drawing/2014/main" id="{85018B30-67C0-41AE-B0C4-34CCD357EE94}"/>
              </a:ext>
            </a:extLst>
          </p:cNvPr>
          <p:cNvSpPr>
            <a:spLocks noGrp="1" noChangeArrowheads="1"/>
          </p:cNvSpPr>
          <p:nvPr>
            <p:ph type="dt" sz="quarter" idx="2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1461AEF-3AA1-477C-A1D6-85C6F332F5F1}" type="datetime1">
              <a:rPr lang="de-DE" altLang="de-DE" smtClean="0"/>
              <a:pPr/>
              <a:t>28.04.2021</a:t>
            </a:fld>
            <a:endParaRPr lang="de-DE" altLang="de-DE"/>
          </a:p>
        </p:txBody>
      </p:sp>
      <p:sp>
        <p:nvSpPr>
          <p:cNvPr id="20485" name="Foliennummernplatzhalter 5">
            <a:extLst>
              <a:ext uri="{FF2B5EF4-FFF2-40B4-BE49-F238E27FC236}">
                <a16:creationId xmlns:a16="http://schemas.microsoft.com/office/drawing/2014/main" id="{496083E2-D976-43EA-918C-B557615E18FB}"/>
              </a:ext>
            </a:extLst>
          </p:cNvPr>
          <p:cNvSpPr>
            <a:spLocks noGrp="1" noChangeArrowheads="1"/>
          </p:cNvSpPr>
          <p:nvPr>
            <p:ph type="sldNum" sz="quarter" idx="2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68E97D5-4826-4A02-8628-FB3C96E865CF}" type="slidenum">
              <a:rPr lang="de-DE" altLang="de-DE" smtClean="0"/>
              <a:pPr/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8785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 uiExpand="1" build="p"/>
    </p:bldLst>
  </p:timing>
</p:sld>
</file>

<file path=ppt/theme/theme1.xml><?xml version="1.0" encoding="utf-8"?>
<a:theme xmlns:a="http://schemas.openxmlformats.org/drawingml/2006/main" name="Bardehle">
  <a:themeElements>
    <a:clrScheme name="Bardehle">
      <a:dk1>
        <a:sysClr val="windowText" lastClr="000000"/>
      </a:dk1>
      <a:lt1>
        <a:sysClr val="window" lastClr="FFFFFF"/>
      </a:lt1>
      <a:dk2>
        <a:srgbClr val="A8AB97"/>
      </a:dk2>
      <a:lt2>
        <a:srgbClr val="FFDD00"/>
      </a:lt2>
      <a:accent1>
        <a:srgbClr val="FFDD00"/>
      </a:accent1>
      <a:accent2>
        <a:srgbClr val="A8AB97"/>
      </a:accent2>
      <a:accent3>
        <a:srgbClr val="D00000"/>
      </a:accent3>
      <a:accent4>
        <a:srgbClr val="D8D8D8"/>
      </a:accent4>
      <a:accent5>
        <a:srgbClr val="4472C4"/>
      </a:accent5>
      <a:accent6>
        <a:srgbClr val="70AD47"/>
      </a:accent6>
      <a:hlink>
        <a:srgbClr val="A8AB97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FFDD00"/>
        </a:solidFill>
        <a:ln>
          <a:noFill/>
        </a:ln>
        <a:effectLst/>
      </a:spPr>
      <a:bodyPr wrap="none" anchor="ctr"/>
      <a:lstStyle>
        <a:defPPr eaLnBrk="1" fontAlgn="auto" hangingPunct="1">
          <a:spcBef>
            <a:spcPts val="0"/>
          </a:spcBef>
          <a:spcAft>
            <a:spcPts val="0"/>
          </a:spcAft>
          <a:defRPr smtClean="0"/>
        </a:defPPr>
      </a:lstStyle>
    </a:spDef>
  </a:objectDefaults>
  <a:extraClrSchemeLst/>
  <a:extLst>
    <a:ext uri="{05A4C25C-085E-4340-85A3-A5531E510DB2}">
      <thm15:themeFamily xmlns:thm15="http://schemas.microsoft.com/office/thememl/2012/main" name="2021-04-25-IP aK - Einheitspat.potx" id="{D4697C88-390D-4CA7-8E85-867FFFD6E963}" vid="{B7FAB7CF-E324-498B-8A2D-581593B6ACA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 [Kompatibilitätsmodus]" id="{8E12510B-8D14-49BD-BDF7-1FED652E96D4}" vid="{0D0B4A1A-2B8B-42E5-A26A-57B10D5D338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0162B6D-8CE6-4B41-8096-44CE7CF7A5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343D000-5547-4036-AD0B-6065DD5BD05A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4599</Words>
  <Application>Microsoft Office PowerPoint</Application>
  <PresentationFormat>Breitbild</PresentationFormat>
  <Paragraphs>629</Paragraphs>
  <Slides>58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58</vt:i4>
      </vt:variant>
    </vt:vector>
  </HeadingPairs>
  <TitlesOfParts>
    <vt:vector size="63" baseType="lpstr">
      <vt:lpstr>Arial</vt:lpstr>
      <vt:lpstr>Calibri</vt:lpstr>
      <vt:lpstr>Wingdings 3</vt:lpstr>
      <vt:lpstr>Bardehle</vt:lpstr>
      <vt:lpstr>Office Theme</vt:lpstr>
      <vt:lpstr>IP Akademie 28. April 2021   Das europäische Einheitspatent Geschichte und Perspektive</vt:lpstr>
      <vt:lpstr>AGENDA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Das Einheitspatent – Kosten Jahresgebühren</vt:lpstr>
      <vt:lpstr>Einheitspatent – Kosten  Jahresgebühren - Vergleich, ohne Administrationskosten Annahme:       Anmelder wählt Einheitspatent und Validierung in UK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hinzufügen</dc:title>
  <dc:creator>Gabriela Tröger</dc:creator>
  <cp:lastModifiedBy>Ines Graf</cp:lastModifiedBy>
  <cp:revision>113</cp:revision>
  <cp:lastPrinted>2021-04-27T11:46:45Z</cp:lastPrinted>
  <dcterms:created xsi:type="dcterms:W3CDTF">2021-04-14T11:41:19Z</dcterms:created>
  <dcterms:modified xsi:type="dcterms:W3CDTF">2021-04-28T13:22:54Z</dcterms:modified>
</cp:coreProperties>
</file>